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0"/>
  </p:notesMasterIdLst>
  <p:handoutMasterIdLst>
    <p:handoutMasterId r:id="rId101"/>
  </p:handoutMasterIdLst>
  <p:sldIdLst>
    <p:sldId id="335" r:id="rId2"/>
    <p:sldId id="336" r:id="rId3"/>
    <p:sldId id="337" r:id="rId4"/>
    <p:sldId id="367" r:id="rId5"/>
    <p:sldId id="338" r:id="rId6"/>
    <p:sldId id="340" r:id="rId7"/>
    <p:sldId id="341" r:id="rId8"/>
    <p:sldId id="369" r:id="rId9"/>
    <p:sldId id="370" r:id="rId10"/>
    <p:sldId id="371" r:id="rId11"/>
    <p:sldId id="373" r:id="rId12"/>
    <p:sldId id="372" r:id="rId13"/>
    <p:sldId id="342" r:id="rId14"/>
    <p:sldId id="374" r:id="rId15"/>
    <p:sldId id="440" r:id="rId16"/>
    <p:sldId id="441" r:id="rId17"/>
    <p:sldId id="442" r:id="rId18"/>
    <p:sldId id="443" r:id="rId19"/>
    <p:sldId id="444" r:id="rId20"/>
    <p:sldId id="445" r:id="rId21"/>
    <p:sldId id="446" r:id="rId22"/>
    <p:sldId id="447" r:id="rId23"/>
    <p:sldId id="448" r:id="rId24"/>
    <p:sldId id="449" r:id="rId25"/>
    <p:sldId id="343" r:id="rId26"/>
    <p:sldId id="375" r:id="rId27"/>
    <p:sldId id="344" r:id="rId28"/>
    <p:sldId id="379" r:id="rId29"/>
    <p:sldId id="376" r:id="rId30"/>
    <p:sldId id="377" r:id="rId31"/>
    <p:sldId id="345" r:id="rId32"/>
    <p:sldId id="368" r:id="rId33"/>
    <p:sldId id="378" r:id="rId34"/>
    <p:sldId id="347" r:id="rId35"/>
    <p:sldId id="348" r:id="rId36"/>
    <p:sldId id="349" r:id="rId37"/>
    <p:sldId id="380" r:id="rId38"/>
    <p:sldId id="390" r:id="rId39"/>
    <p:sldId id="350" r:id="rId40"/>
    <p:sldId id="351" r:id="rId41"/>
    <p:sldId id="381" r:id="rId42"/>
    <p:sldId id="352" r:id="rId43"/>
    <p:sldId id="353" r:id="rId44"/>
    <p:sldId id="382" r:id="rId45"/>
    <p:sldId id="384" r:id="rId46"/>
    <p:sldId id="385" r:id="rId47"/>
    <p:sldId id="354" r:id="rId48"/>
    <p:sldId id="386" r:id="rId49"/>
    <p:sldId id="387" r:id="rId50"/>
    <p:sldId id="388" r:id="rId51"/>
    <p:sldId id="389" r:id="rId52"/>
    <p:sldId id="392" r:id="rId53"/>
    <p:sldId id="355" r:id="rId54"/>
    <p:sldId id="356" r:id="rId55"/>
    <p:sldId id="391" r:id="rId56"/>
    <p:sldId id="357" r:id="rId57"/>
    <p:sldId id="393" r:id="rId58"/>
    <p:sldId id="358" r:id="rId59"/>
    <p:sldId id="394" r:id="rId60"/>
    <p:sldId id="395" r:id="rId61"/>
    <p:sldId id="396" r:id="rId62"/>
    <p:sldId id="360" r:id="rId63"/>
    <p:sldId id="359" r:id="rId64"/>
    <p:sldId id="361" r:id="rId65"/>
    <p:sldId id="362" r:id="rId66"/>
    <p:sldId id="405" r:id="rId67"/>
    <p:sldId id="404" r:id="rId68"/>
    <p:sldId id="398" r:id="rId69"/>
    <p:sldId id="420" r:id="rId70"/>
    <p:sldId id="421" r:id="rId71"/>
    <p:sldId id="422" r:id="rId72"/>
    <p:sldId id="406" r:id="rId73"/>
    <p:sldId id="419" r:id="rId74"/>
    <p:sldId id="408" r:id="rId75"/>
    <p:sldId id="409" r:id="rId76"/>
    <p:sldId id="410" r:id="rId77"/>
    <p:sldId id="411" r:id="rId78"/>
    <p:sldId id="412" r:id="rId79"/>
    <p:sldId id="416" r:id="rId80"/>
    <p:sldId id="417" r:id="rId81"/>
    <p:sldId id="413" r:id="rId82"/>
    <p:sldId id="423" r:id="rId83"/>
    <p:sldId id="418" r:id="rId84"/>
    <p:sldId id="424" r:id="rId85"/>
    <p:sldId id="425" r:id="rId86"/>
    <p:sldId id="426" r:id="rId87"/>
    <p:sldId id="427" r:id="rId88"/>
    <p:sldId id="428" r:id="rId89"/>
    <p:sldId id="429" r:id="rId90"/>
    <p:sldId id="430" r:id="rId91"/>
    <p:sldId id="436" r:id="rId92"/>
    <p:sldId id="431" r:id="rId93"/>
    <p:sldId id="432" r:id="rId94"/>
    <p:sldId id="433" r:id="rId95"/>
    <p:sldId id="434" r:id="rId96"/>
    <p:sldId id="437" r:id="rId97"/>
    <p:sldId id="438" r:id="rId98"/>
    <p:sldId id="439" r:id="rId99"/>
  </p:sldIdLst>
  <p:sldSz cx="9144000" cy="6858000" type="screen4x3"/>
  <p:notesSz cx="6997700" cy="9283700"/>
  <p:custShowLst>
    <p:custShow name="Custom Show 1" id="0">
      <p:sldLst>
        <p:sld r:id="rId2"/>
      </p:sldLst>
    </p:custShow>
  </p:custShowLst>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707">
          <p15:clr>
            <a:srgbClr val="A4A3A4"/>
          </p15:clr>
        </p15:guide>
        <p15:guide id="2" pos="57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S Sudarshan" initials="SS" lastIdx="1" clrIdx="1">
    <p:extLst>
      <p:ext uri="{19B8F6BF-5375-455C-9EA6-DF929625EA0E}">
        <p15:presenceInfo xmlns:p15="http://schemas.microsoft.com/office/powerpoint/2012/main" userId="b463bc06a992a7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2" autoAdjust="0"/>
    <p:restoredTop sz="96517" autoAdjust="0"/>
  </p:normalViewPr>
  <p:slideViewPr>
    <p:cSldViewPr snapToGrid="0">
      <p:cViewPr varScale="1">
        <p:scale>
          <a:sx n="70" d="100"/>
          <a:sy n="70" d="100"/>
        </p:scale>
        <p:origin x="1242" y="72"/>
      </p:cViewPr>
      <p:guideLst>
        <p:guide orient="horz" pos="707"/>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xmlns="" id="{C6EF5354-BFFB-44DF-8FA7-1A088153BD87}"/>
              </a:ext>
            </a:extLst>
          </p:cNvPr>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defTabSz="930275">
              <a:defRPr sz="1300">
                <a:latin typeface="Helvetica" charset="0"/>
                <a:ea typeface="+mn-ea"/>
                <a:cs typeface="+mn-cs"/>
              </a:defRPr>
            </a:lvl1pPr>
          </a:lstStyle>
          <a:p>
            <a:pPr>
              <a:defRPr/>
            </a:pPr>
            <a:endParaRPr lang="en-US"/>
          </a:p>
        </p:txBody>
      </p:sp>
      <p:sp>
        <p:nvSpPr>
          <p:cNvPr id="267267" name="Rectangle 3">
            <a:extLst>
              <a:ext uri="{FF2B5EF4-FFF2-40B4-BE49-F238E27FC236}">
                <a16:creationId xmlns:a16="http://schemas.microsoft.com/office/drawing/2014/main" xmlns="" id="{5BBF6CF9-ADFE-4F6E-89A0-8CB582D8FFC5}"/>
              </a:ext>
            </a:extLst>
          </p:cNvPr>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algn="r" defTabSz="930275">
              <a:defRPr sz="1300">
                <a:latin typeface="Helvetica" charset="0"/>
                <a:ea typeface="+mn-ea"/>
                <a:cs typeface="+mn-cs"/>
              </a:defRPr>
            </a:lvl1pPr>
          </a:lstStyle>
          <a:p>
            <a:pPr>
              <a:defRPr/>
            </a:pPr>
            <a:endParaRPr lang="en-US"/>
          </a:p>
        </p:txBody>
      </p:sp>
      <p:sp>
        <p:nvSpPr>
          <p:cNvPr id="267268" name="Rectangle 4">
            <a:extLst>
              <a:ext uri="{FF2B5EF4-FFF2-40B4-BE49-F238E27FC236}">
                <a16:creationId xmlns:a16="http://schemas.microsoft.com/office/drawing/2014/main" xmlns="" id="{8C120FC7-7BCE-4696-BB5D-C087861E4B4E}"/>
              </a:ext>
            </a:extLst>
          </p:cNvPr>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defTabSz="930275">
              <a:defRPr sz="1300">
                <a:latin typeface="Helvetica" charset="0"/>
                <a:ea typeface="+mn-ea"/>
                <a:cs typeface="+mn-cs"/>
              </a:defRPr>
            </a:lvl1pPr>
          </a:lstStyle>
          <a:p>
            <a:pPr>
              <a:defRPr/>
            </a:pPr>
            <a:endParaRPr lang="en-US"/>
          </a:p>
        </p:txBody>
      </p:sp>
      <p:sp>
        <p:nvSpPr>
          <p:cNvPr id="267269" name="Rectangle 5">
            <a:extLst>
              <a:ext uri="{FF2B5EF4-FFF2-40B4-BE49-F238E27FC236}">
                <a16:creationId xmlns:a16="http://schemas.microsoft.com/office/drawing/2014/main" xmlns="" id="{6735A123-7D3E-455E-AB82-1C3749BB052A}"/>
              </a:ext>
            </a:extLst>
          </p:cNvPr>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algn="r" defTabSz="930275">
              <a:defRPr sz="1300"/>
            </a:lvl1pPr>
          </a:lstStyle>
          <a:p>
            <a:pPr>
              <a:defRPr/>
            </a:pPr>
            <a:fld id="{A8B4C920-550B-4EA7-9CB5-2D8883A273BF}" type="slidenum">
              <a:rPr lang="en-US" altLang="en-US"/>
              <a:pPr>
                <a:defRPr/>
              </a:pPr>
              <a:t>‹#›</a:t>
            </a:fld>
            <a:endParaRPr lang="en-US" altLang="en-US"/>
          </a:p>
        </p:txBody>
      </p:sp>
    </p:spTree>
    <p:extLst>
      <p:ext uri="{BB962C8B-B14F-4D97-AF65-F5344CB8AC3E}">
        <p14:creationId xmlns:p14="http://schemas.microsoft.com/office/powerpoint/2010/main" val="1840111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xmlns="" id="{2E8AF117-EF14-4BF3-AB7D-D75C4F934CCD}"/>
              </a:ext>
            </a:extLst>
          </p:cNvPr>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27" tIns="46514" rIns="93027" bIns="46514" numCol="1" anchor="t" anchorCtr="0" compatLnSpc="1">
            <a:prstTxWarp prst="textNoShape">
              <a:avLst/>
            </a:prstTxWarp>
          </a:bodyPr>
          <a:lstStyle>
            <a:lvl1pPr defTabSz="930275">
              <a:defRPr sz="1300">
                <a:latin typeface="Helvetica" charset="0"/>
                <a:ea typeface="+mn-ea"/>
                <a:cs typeface="+mn-cs"/>
              </a:defRPr>
            </a:lvl1pPr>
          </a:lstStyle>
          <a:p>
            <a:pPr>
              <a:defRPr/>
            </a:pPr>
            <a:endParaRPr lang="en-US"/>
          </a:p>
        </p:txBody>
      </p:sp>
      <p:sp>
        <p:nvSpPr>
          <p:cNvPr id="240643" name="Rectangle 3">
            <a:extLst>
              <a:ext uri="{FF2B5EF4-FFF2-40B4-BE49-F238E27FC236}">
                <a16:creationId xmlns:a16="http://schemas.microsoft.com/office/drawing/2014/main" xmlns="" id="{D7D2DA5C-BED3-45D1-AFD2-94AF29863ABC}"/>
              </a:ext>
            </a:extLst>
          </p:cNvPr>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none" lIns="93027" tIns="46514" rIns="93027" bIns="46514" numCol="1" anchor="t" anchorCtr="0" compatLnSpc="1">
            <a:prstTxWarp prst="textNoShape">
              <a:avLst/>
            </a:prstTxWarp>
          </a:bodyPr>
          <a:lstStyle>
            <a:lvl1pPr algn="r" defTabSz="930275">
              <a:defRPr sz="1300">
                <a:latin typeface="Helvetica" charset="0"/>
                <a:ea typeface="+mn-ea"/>
                <a:cs typeface="+mn-cs"/>
              </a:defRPr>
            </a:lvl1pPr>
          </a:lstStyle>
          <a:p>
            <a:pPr>
              <a:defRPr/>
            </a:pPr>
            <a:endParaRPr lang="en-US"/>
          </a:p>
        </p:txBody>
      </p:sp>
      <p:sp>
        <p:nvSpPr>
          <p:cNvPr id="3076" name="Rectangle 4">
            <a:extLst>
              <a:ext uri="{FF2B5EF4-FFF2-40B4-BE49-F238E27FC236}">
                <a16:creationId xmlns:a16="http://schemas.microsoft.com/office/drawing/2014/main" xmlns="" id="{A2936E5F-4C9B-4144-9261-C3F188AA67D9}"/>
              </a:ext>
            </a:extLst>
          </p:cNvPr>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5" name="Rectangle 5">
            <a:extLst>
              <a:ext uri="{FF2B5EF4-FFF2-40B4-BE49-F238E27FC236}">
                <a16:creationId xmlns:a16="http://schemas.microsoft.com/office/drawing/2014/main" xmlns="" id="{D73F14C5-05F8-4300-9D01-F3633C854740}"/>
              </a:ext>
            </a:extLst>
          </p:cNvPr>
          <p:cNvSpPr>
            <a:spLocks noGrp="1" noChangeArrowheads="1"/>
          </p:cNvSpPr>
          <p:nvPr>
            <p:ph type="body" sz="quarter" idx="3"/>
          </p:nvPr>
        </p:nvSpPr>
        <p:spPr bwMode="auto">
          <a:xfrm>
            <a:off x="931863" y="4410075"/>
            <a:ext cx="5133975" cy="4176713"/>
          </a:xfrm>
          <a:prstGeom prst="rect">
            <a:avLst/>
          </a:prstGeom>
          <a:noFill/>
          <a:ln w="9525">
            <a:noFill/>
            <a:miter lim="800000"/>
            <a:headEnd/>
            <a:tailEnd/>
          </a:ln>
          <a:effectLst/>
        </p:spPr>
        <p:txBody>
          <a:bodyPr vert="horz" wrap="none" lIns="93027" tIns="46514" rIns="93027" bIns="465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0646" name="Rectangle 6">
            <a:extLst>
              <a:ext uri="{FF2B5EF4-FFF2-40B4-BE49-F238E27FC236}">
                <a16:creationId xmlns:a16="http://schemas.microsoft.com/office/drawing/2014/main" xmlns="" id="{BCB6CAD9-A006-4455-8054-9CACB290288C}"/>
              </a:ext>
            </a:extLst>
          </p:cNvPr>
          <p:cNvSpPr>
            <a:spLocks noGrp="1" noChangeArrowheads="1"/>
          </p:cNvSpPr>
          <p:nvPr>
            <p:ph type="ftr" sz="quarter" idx="4"/>
          </p:nvPr>
        </p:nvSpPr>
        <p:spPr bwMode="auto">
          <a:xfrm>
            <a:off x="0" y="8820150"/>
            <a:ext cx="3032125" cy="463550"/>
          </a:xfrm>
          <a:prstGeom prst="rect">
            <a:avLst/>
          </a:prstGeom>
          <a:noFill/>
          <a:ln w="9525">
            <a:noFill/>
            <a:miter lim="800000"/>
            <a:headEnd/>
            <a:tailEnd/>
          </a:ln>
          <a:effectLst/>
        </p:spPr>
        <p:txBody>
          <a:bodyPr vert="horz" wrap="none" lIns="93027" tIns="46514" rIns="93027" bIns="46514" numCol="1" anchor="b" anchorCtr="0" compatLnSpc="1">
            <a:prstTxWarp prst="textNoShape">
              <a:avLst/>
            </a:prstTxWarp>
          </a:bodyPr>
          <a:lstStyle>
            <a:lvl1pPr defTabSz="930275">
              <a:defRPr sz="1300">
                <a:latin typeface="Helvetica" charset="0"/>
                <a:ea typeface="+mn-ea"/>
                <a:cs typeface="+mn-cs"/>
              </a:defRPr>
            </a:lvl1pPr>
          </a:lstStyle>
          <a:p>
            <a:pPr>
              <a:defRPr/>
            </a:pPr>
            <a:endParaRPr lang="en-US"/>
          </a:p>
        </p:txBody>
      </p:sp>
      <p:sp>
        <p:nvSpPr>
          <p:cNvPr id="240647" name="Rectangle 7">
            <a:extLst>
              <a:ext uri="{FF2B5EF4-FFF2-40B4-BE49-F238E27FC236}">
                <a16:creationId xmlns:a16="http://schemas.microsoft.com/office/drawing/2014/main" xmlns="" id="{63060AD7-0C3D-477B-BD60-55C8EBDB9451}"/>
              </a:ext>
            </a:extLst>
          </p:cNvPr>
          <p:cNvSpPr>
            <a:spLocks noGrp="1" noChangeArrowheads="1"/>
          </p:cNvSpPr>
          <p:nvPr>
            <p:ph type="sldNum" sz="quarter" idx="5"/>
          </p:nvPr>
        </p:nvSpPr>
        <p:spPr bwMode="auto">
          <a:xfrm>
            <a:off x="3965575" y="8820150"/>
            <a:ext cx="3032125" cy="463550"/>
          </a:xfrm>
          <a:prstGeom prst="rect">
            <a:avLst/>
          </a:prstGeom>
          <a:noFill/>
          <a:ln w="9525">
            <a:noFill/>
            <a:miter lim="800000"/>
            <a:headEnd/>
            <a:tailEnd/>
          </a:ln>
          <a:effectLst/>
        </p:spPr>
        <p:txBody>
          <a:bodyPr vert="horz" wrap="none" lIns="93027" tIns="46514" rIns="93027" bIns="46514" numCol="1" anchor="b" anchorCtr="0" compatLnSpc="1">
            <a:prstTxWarp prst="textNoShape">
              <a:avLst/>
            </a:prstTxWarp>
          </a:bodyPr>
          <a:lstStyle>
            <a:lvl1pPr algn="r" defTabSz="930275">
              <a:defRPr sz="1300"/>
            </a:lvl1pPr>
          </a:lstStyle>
          <a:p>
            <a:pPr>
              <a:defRPr/>
            </a:pPr>
            <a:fld id="{AE66C03C-4B0E-4149-8287-A3B340EB818D}" type="slidenum">
              <a:rPr lang="en-US" altLang="en-US"/>
              <a:pPr>
                <a:defRPr/>
              </a:pPr>
              <a:t>‹#›</a:t>
            </a:fld>
            <a:endParaRPr lang="en-US" altLang="en-US"/>
          </a:p>
        </p:txBody>
      </p:sp>
    </p:spTree>
    <p:extLst>
      <p:ext uri="{BB962C8B-B14F-4D97-AF65-F5344CB8AC3E}">
        <p14:creationId xmlns:p14="http://schemas.microsoft.com/office/powerpoint/2010/main" val="22375534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xmlns="" id="{1DE2DCE1-2EFC-4C42-8DFC-CBA6F33233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1637794-A468-4EC6-9DD2-8F932E639220}" type="slidenum">
              <a:rPr lang="en-US" altLang="en-US" sz="1300" smtClean="0"/>
              <a:pPr/>
              <a:t>1</a:t>
            </a:fld>
            <a:endParaRPr lang="en-US" altLang="en-US" sz="1300"/>
          </a:p>
        </p:txBody>
      </p:sp>
      <p:sp>
        <p:nvSpPr>
          <p:cNvPr id="6147" name="Rectangle 2">
            <a:extLst>
              <a:ext uri="{FF2B5EF4-FFF2-40B4-BE49-F238E27FC236}">
                <a16:creationId xmlns:a16="http://schemas.microsoft.com/office/drawing/2014/main" xmlns="" id="{607B12F9-7FC5-42D0-9964-0865785D1C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xmlns="" id="{2BC6D4DE-B9DA-4FD2-A997-14A566E8D5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565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33648DA-533A-4CF4-BE6A-7CC0C8DD9180}" type="slidenum">
              <a:rPr lang="en-US" altLang="en-US" sz="1300">
                <a:latin typeface="Times New Roman" panose="02020603050405020304" pitchFamily="18" charset="0"/>
              </a:rPr>
              <a:pPr/>
              <a:t>31</a:t>
            </a:fld>
            <a:endParaRPr lang="en-US" altLang="en-US" sz="1300" dirty="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9463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33648DA-533A-4CF4-BE6A-7CC0C8DD9180}" type="slidenum">
              <a:rPr lang="en-US" altLang="en-US" sz="1300">
                <a:latin typeface="Times New Roman" panose="02020603050405020304" pitchFamily="18" charset="0"/>
              </a:rPr>
              <a:pPr/>
              <a:t>32</a:t>
            </a:fld>
            <a:endParaRPr lang="en-US" altLang="en-US" sz="1300" dirty="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5212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D4AE86D-105E-4E6D-B77F-4AC8A2CFF942}" type="slidenum">
              <a:rPr lang="en-US" altLang="en-US" sz="1300">
                <a:latin typeface="Times New Roman" panose="02020603050405020304" pitchFamily="18" charset="0"/>
              </a:rPr>
              <a:pPr/>
              <a:t>34</a:t>
            </a:fld>
            <a:endParaRPr lang="en-US" altLang="en-US" sz="1300" dirty="0">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8786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D4AE86D-105E-4E6D-B77F-4AC8A2CFF942}" type="slidenum">
              <a:rPr lang="en-US" altLang="en-US" sz="1300">
                <a:latin typeface="Times New Roman" panose="02020603050405020304" pitchFamily="18" charset="0"/>
              </a:rPr>
              <a:pPr/>
              <a:t>35</a:t>
            </a:fld>
            <a:endParaRPr lang="en-US" altLang="en-US" sz="1300" dirty="0">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1240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36</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4239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04B7984-B6AD-4D3E-800B-506D1974D9BE}" type="slidenum">
              <a:rPr lang="en-US" altLang="en-US" sz="1300">
                <a:latin typeface="Times New Roman" panose="02020603050405020304" pitchFamily="18" charset="0"/>
              </a:rPr>
              <a:pPr/>
              <a:t>39</a:t>
            </a:fld>
            <a:endParaRPr lang="en-US" altLang="en-US" sz="1300" dirty="0">
              <a:latin typeface="Times New Roman" panose="02020603050405020304" pitchFamily="18"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98515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E04B7984-B6AD-4D3E-800B-506D1974D9BE}" type="slidenum">
              <a:rPr lang="en-US" altLang="en-US" sz="1300">
                <a:latin typeface="Times New Roman" panose="02020603050405020304" pitchFamily="18" charset="0"/>
              </a:rPr>
              <a:pPr/>
              <a:t>40</a:t>
            </a:fld>
            <a:endParaRPr lang="en-US" altLang="en-US" sz="1300" dirty="0">
              <a:latin typeface="Times New Roman" panose="02020603050405020304" pitchFamily="18"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76900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42</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58279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43</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14621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47</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562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A5814F0E-33C5-4FFC-97A8-A1EDBAA0258F}" type="slidenum">
              <a:rPr lang="en-US" altLang="en-US" sz="1200"/>
              <a:pPr/>
              <a:t>2</a:t>
            </a:fld>
            <a:endParaRPr lang="en-US" altLang="en-US" sz="1200" dirty="0"/>
          </a:p>
        </p:txBody>
      </p:sp>
      <p:sp>
        <p:nvSpPr>
          <p:cNvPr id="7270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7270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1</a:t>
            </a:r>
          </a:p>
        </p:txBody>
      </p:sp>
      <p:sp>
        <p:nvSpPr>
          <p:cNvPr id="7270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7270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72710" name="Rectangle 6"/>
          <p:cNvSpPr>
            <a:spLocks noGrp="1" noRot="1" noChangeAspect="1" noChangeArrowheads="1" noTextEdit="1"/>
          </p:cNvSpPr>
          <p:nvPr>
            <p:ph type="sldImg"/>
          </p:nvPr>
        </p:nvSpPr>
        <p:spPr>
          <a:xfrm>
            <a:off x="1187450" y="703263"/>
            <a:ext cx="4622800" cy="3467100"/>
          </a:xfrm>
          <a:ln w="12700" cap="flat"/>
        </p:spPr>
      </p:sp>
      <p:sp>
        <p:nvSpPr>
          <p:cNvPr id="7271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67974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2E6BB600-5F46-4F6C-928D-3BCCB73D5636}" type="slidenum">
              <a:rPr lang="en-US" altLang="en-US" sz="1300">
                <a:latin typeface="Times New Roman" panose="02020603050405020304" pitchFamily="18" charset="0"/>
              </a:rPr>
              <a:pPr/>
              <a:t>53</a:t>
            </a:fld>
            <a:endParaRPr lang="en-US" altLang="en-US" sz="1300" dirty="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81397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2E6BB600-5F46-4F6C-928D-3BCCB73D5636}" type="slidenum">
              <a:rPr lang="en-US" altLang="en-US" sz="1300">
                <a:latin typeface="Times New Roman" panose="02020603050405020304" pitchFamily="18" charset="0"/>
              </a:rPr>
              <a:pPr/>
              <a:t>54</a:t>
            </a:fld>
            <a:endParaRPr lang="en-US" altLang="en-US" sz="1300" dirty="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17273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0351035C-5808-407C-8457-78863416B201}" type="slidenum">
              <a:rPr lang="en-US" altLang="en-US" sz="1300">
                <a:latin typeface="Times New Roman" panose="02020603050405020304" pitchFamily="18" charset="0"/>
              </a:rPr>
              <a:pPr/>
              <a:t>56</a:t>
            </a:fld>
            <a:endParaRPr lang="en-US" altLang="en-US" sz="1300" dirty="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7139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434B2C1-B6FF-4E08-B576-E580E4C742E5}" type="slidenum">
              <a:rPr lang="en-US" altLang="en-US" sz="1300">
                <a:latin typeface="Times New Roman" panose="02020603050405020304" pitchFamily="18" charset="0"/>
              </a:rPr>
              <a:pPr/>
              <a:t>58</a:t>
            </a:fld>
            <a:endParaRPr lang="en-US" altLang="en-US" sz="1300" dirty="0">
              <a:latin typeface="Times New Roman" panose="02020603050405020304" pitchFamily="18"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5486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62</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0204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63</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4389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64</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6194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65</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76520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24B64C8-56F4-412C-A096-460A1996127B}" type="slidenum">
              <a:rPr lang="en-US" altLang="en-US" sz="1200"/>
              <a:pPr/>
              <a:t>3</a:t>
            </a:fld>
            <a:endParaRPr lang="en-US" altLang="en-US" sz="1200" dirty="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2645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A5814F0E-33C5-4FFC-97A8-A1EDBAA0258F}" type="slidenum">
              <a:rPr lang="en-US" altLang="en-US" sz="1200"/>
              <a:pPr/>
              <a:t>4</a:t>
            </a:fld>
            <a:endParaRPr lang="en-US" altLang="en-US" sz="1200" dirty="0"/>
          </a:p>
        </p:txBody>
      </p:sp>
      <p:sp>
        <p:nvSpPr>
          <p:cNvPr id="7270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7270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1</a:t>
            </a:r>
          </a:p>
        </p:txBody>
      </p:sp>
      <p:sp>
        <p:nvSpPr>
          <p:cNvPr id="7270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7270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72710" name="Rectangle 6"/>
          <p:cNvSpPr>
            <a:spLocks noGrp="1" noRot="1" noChangeAspect="1" noChangeArrowheads="1" noTextEdit="1"/>
          </p:cNvSpPr>
          <p:nvPr>
            <p:ph type="sldImg"/>
          </p:nvPr>
        </p:nvSpPr>
        <p:spPr>
          <a:xfrm>
            <a:off x="1187450" y="703263"/>
            <a:ext cx="4622800" cy="3467100"/>
          </a:xfrm>
          <a:ln w="12700" cap="flat"/>
        </p:spPr>
      </p:sp>
      <p:sp>
        <p:nvSpPr>
          <p:cNvPr id="7271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48149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48DD873-39B1-4B0F-9E11-CA0A5E740CE2}" type="slidenum">
              <a:rPr lang="en-US" altLang="en-US" sz="1200"/>
              <a:pPr/>
              <a:t>5</a:t>
            </a:fld>
            <a:endParaRPr lang="en-US" altLang="en-US" sz="1200" dirty="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59225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A82168F-E865-405F-BB81-ED9E0172F23B}" type="slidenum">
              <a:rPr lang="en-US" altLang="en-US" sz="1200"/>
              <a:pPr/>
              <a:t>6</a:t>
            </a:fld>
            <a:endParaRPr lang="en-US" altLang="en-US" sz="1200" dirty="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69813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A82168F-E865-405F-BB81-ED9E0172F23B}" type="slidenum">
              <a:rPr lang="en-US" altLang="en-US" sz="1200"/>
              <a:pPr/>
              <a:t>7</a:t>
            </a:fld>
            <a:endParaRPr lang="en-US" altLang="en-US" sz="1200" dirty="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827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F209238-363D-4A4D-99AF-38838EDEB568}" type="slidenum">
              <a:rPr lang="en-US" altLang="en-US" sz="1200"/>
              <a:pPr/>
              <a:t>25</a:t>
            </a:fld>
            <a:endParaRPr lang="en-US" altLang="en-US" sz="1200" dirty="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168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27</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04457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xmlns="" id="{A25BB261-D773-4836-B381-7A051175F570}"/>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513026"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xmlns="" id="{B4760F52-45E1-4E1D-A744-2F2290DE90CC}"/>
              </a:ext>
            </a:extLst>
          </p:cNvPr>
          <p:cNvSpPr>
            <a:spLocks noGrp="1" noChangeArrowheads="1"/>
          </p:cNvSpPr>
          <p:nvPr>
            <p:ph type="sldNum" sz="quarter" idx="11"/>
          </p:nvPr>
        </p:nvSpPr>
        <p:spPr>
          <a:xfrm>
            <a:off x="6596063" y="6218238"/>
            <a:ext cx="1905000" cy="4572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048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xmlns=""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76304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xmlns=""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94649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xmlns=""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2282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0" y="1093788"/>
            <a:ext cx="7707313" cy="4903787"/>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Font typeface="Wingdings" panose="05000000000000000000" pitchFamily="2" charset="2"/>
              <a:buChar cha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4371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xmlns=""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60709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1093788"/>
            <a:ext cx="3754437"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xmlns=""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110802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xmlns=""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51904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xmlns=""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836005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321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xmlns=""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48809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xmlns=""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4814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56112478-D9B7-4D0D-ADE5-62D5EFAAFBBF}"/>
              </a:ext>
            </a:extLst>
          </p:cNvPr>
          <p:cNvSpPr>
            <a:spLocks noGrp="1" noChangeArrowheads="1"/>
          </p:cNvSpPr>
          <p:nvPr>
            <p:ph type="body" idx="1"/>
          </p:nvPr>
        </p:nvSpPr>
        <p:spPr bwMode="auto">
          <a:xfrm>
            <a:off x="773084" y="1093788"/>
            <a:ext cx="7702579"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xmlns="" id="{D2EB5033-CF44-472B-B77D-FAA18581E631}"/>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xmlns="" id="{D0CFC8B2-2C6C-4CA4-9AFC-14298F0DD4EC}"/>
              </a:ext>
            </a:extLst>
          </p:cNvPr>
          <p:cNvSpPr txBox="1">
            <a:spLocks noChangeArrowheads="1"/>
          </p:cNvSpPr>
          <p:nvPr/>
        </p:nvSpPr>
        <p:spPr bwMode="auto">
          <a:xfrm>
            <a:off x="6762750" y="6613525"/>
            <a:ext cx="2381250" cy="244475"/>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©Silberschatz, Korth and Sudarshan</a:t>
            </a:r>
          </a:p>
        </p:txBody>
      </p:sp>
      <p:sp>
        <p:nvSpPr>
          <p:cNvPr id="512005" name="Text Box 5">
            <a:extLst>
              <a:ext uri="{FF2B5EF4-FFF2-40B4-BE49-F238E27FC236}">
                <a16:creationId xmlns:a16="http://schemas.microsoft.com/office/drawing/2014/main" xmlns="" id="{ED25C836-0663-424A-84A7-5AB803422860}"/>
              </a:ext>
            </a:extLst>
          </p:cNvPr>
          <p:cNvSpPr txBox="1">
            <a:spLocks noChangeArrowheads="1"/>
          </p:cNvSpPr>
          <p:nvPr userDrawn="1"/>
        </p:nvSpPr>
        <p:spPr bwMode="auto">
          <a:xfrm>
            <a:off x="4479984" y="6613525"/>
            <a:ext cx="447559"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2.</a:t>
            </a:r>
            <a:fld id="{669DE52E-05EC-4487-BE79-3F9A6A9F8797}"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512006" name="Rectangle 6">
            <a:extLst>
              <a:ext uri="{FF2B5EF4-FFF2-40B4-BE49-F238E27FC236}">
                <a16:creationId xmlns:a16="http://schemas.microsoft.com/office/drawing/2014/main" xmlns="" id="{BFAC4B4C-D3C2-4A14-871E-CC7D45F0769E}"/>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xmlns="" id="{5472E9A1-C06F-4393-872E-7F8100F91627}"/>
              </a:ext>
            </a:extLst>
          </p:cNvPr>
          <p:cNvSpPr txBox="1">
            <a:spLocks noChangeArrowheads="1"/>
          </p:cNvSpPr>
          <p:nvPr/>
        </p:nvSpPr>
        <p:spPr bwMode="auto">
          <a:xfrm>
            <a:off x="0" y="6613525"/>
            <a:ext cx="2571750" cy="244475"/>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xmlns="" id="{0362D880-06BD-4D02-876C-3226AC8E6F10}"/>
              </a:ext>
            </a:extLst>
          </p:cNvPr>
          <p:cNvSpPr>
            <a:spLocks/>
          </p:cNvSpPr>
          <p:nvPr/>
        </p:nvSpPr>
        <p:spPr bwMode="auto">
          <a:xfrm>
            <a:off x="8916988" y="5445125"/>
            <a:ext cx="227012"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0"/>
            <a:ext cx="742012" cy="9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1"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txStyles>
    <p:titleStyle>
      <a:lvl1pPr algn="ctr" rtl="0" eaLnBrk="0" fontAlgn="base" hangingPunct="0">
        <a:spcBef>
          <a:spcPct val="0"/>
        </a:spcBef>
        <a:spcAft>
          <a:spcPct val="0"/>
        </a:spcAft>
        <a:defRPr kumimoji="1" sz="28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95000"/>
        <a:buFont typeface="Monotype Sorts" pitchFamily="-65" charset="2"/>
        <a:buChar char="l"/>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web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1.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xmlns="" id="{1CB68582-BBE2-4F64-8E5F-7C76410784FB}"/>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rPr>
              <a:t>Chapter 2: Intro to Relational Model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702" y="343161"/>
            <a:ext cx="7707313" cy="4903787"/>
          </a:xfrm>
        </p:spPr>
        <p:txBody>
          <a:bodyPr/>
          <a:lstStyle/>
          <a:p>
            <a:r>
              <a:rPr lang="en-IN" b="1" dirty="0"/>
              <a:t>Foreign Key:</a:t>
            </a:r>
            <a:r>
              <a:rPr lang="en-IN" dirty="0"/>
              <a:t> If an attribute can only take the values which are present as values of some other attribute, </a:t>
            </a:r>
            <a:endParaRPr lang="en-IN" dirty="0" smtClean="0"/>
          </a:p>
          <a:p>
            <a:r>
              <a:rPr lang="en-IN" dirty="0" smtClean="0"/>
              <a:t>it </a:t>
            </a:r>
            <a:r>
              <a:rPr lang="en-IN" dirty="0"/>
              <a:t>will be a foreign key to the attribute to which it refers. </a:t>
            </a:r>
            <a:endParaRPr lang="en-IN" dirty="0" smtClean="0"/>
          </a:p>
          <a:p>
            <a:r>
              <a:rPr lang="en-IN" dirty="0" smtClean="0"/>
              <a:t>The </a:t>
            </a:r>
            <a:r>
              <a:rPr lang="en-IN" dirty="0"/>
              <a:t>relation which is being referenced is called referenced relation and the corresponding attribute is called referenced attribute and the relation which refers to the referenced relation is called referencing relation and the corresponding attribute is called referencing attribute. </a:t>
            </a:r>
            <a:endParaRPr lang="en-IN" dirty="0" smtClean="0"/>
          </a:p>
          <a:p>
            <a:r>
              <a:rPr lang="en-IN" dirty="0" smtClean="0"/>
              <a:t>The </a:t>
            </a:r>
            <a:r>
              <a:rPr lang="en-IN" dirty="0"/>
              <a:t>referenced attribute of the referenced relation should be the primary key for it. For Example, STUD_NO in STUDENT_COURSE is a foreign key to STUD_NO in STUDENT relation. </a:t>
            </a:r>
          </a:p>
          <a:p>
            <a:r>
              <a:rPr lang="en-IN" dirty="0"/>
              <a:t>It may be worth noting that unlike, Primary Key of any given relation, Foreign Key can be NULL as well as may contain duplicate tuples i.e. it need not follow uniqueness constraint. </a:t>
            </a:r>
            <a:endParaRPr lang="en-IN" dirty="0" smtClean="0"/>
          </a:p>
          <a:p>
            <a:r>
              <a:rPr lang="en-IN" dirty="0"/>
              <a:t>For Example, STUD_NO in STUDENT_COURSE relation is not unique. It has been repeated for the first and third tuple. However, the STUD_NO in STUDENT relation is a primary key and it needs to be always unique and it cannot be null.</a:t>
            </a:r>
          </a:p>
          <a:p>
            <a:endParaRPr lang="en-IN" dirty="0"/>
          </a:p>
        </p:txBody>
      </p:sp>
    </p:spTree>
    <p:extLst>
      <p:ext uri="{BB962C8B-B14F-4D97-AF65-F5344CB8AC3E}">
        <p14:creationId xmlns:p14="http://schemas.microsoft.com/office/powerpoint/2010/main" val="277220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a:t>
            </a:r>
            <a:r>
              <a:rPr lang="en-IN" smtClean="0"/>
              <a:t>foreign key</a:t>
            </a:r>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77672" y="1093788"/>
            <a:ext cx="9990808" cy="4769893"/>
          </a:xfrm>
          <a:prstGeom prst="rect">
            <a:avLst/>
          </a:prstGeom>
        </p:spPr>
      </p:pic>
    </p:spTree>
    <p:extLst>
      <p:ext uri="{BB962C8B-B14F-4D97-AF65-F5344CB8AC3E}">
        <p14:creationId xmlns:p14="http://schemas.microsoft.com/office/powerpoint/2010/main" val="279791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427" y="1269241"/>
            <a:ext cx="8610305" cy="3593022"/>
          </a:xfrm>
        </p:spPr>
      </p:pic>
    </p:spTree>
    <p:extLst>
      <p:ext uri="{BB962C8B-B14F-4D97-AF65-F5344CB8AC3E}">
        <p14:creationId xmlns:p14="http://schemas.microsoft.com/office/powerpoint/2010/main" val="367355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Schema Diagram for University Database</a:t>
            </a:r>
          </a:p>
        </p:txBody>
      </p:sp>
      <p:pic>
        <p:nvPicPr>
          <p:cNvPr id="3" name="Graphic 2">
            <a:extLst>
              <a:ext uri="{FF2B5EF4-FFF2-40B4-BE49-F238E27FC236}">
                <a16:creationId xmlns:a16="http://schemas.microsoft.com/office/drawing/2014/main" xmlns="" id="{D6B8FF63-5393-4696-8B56-06CDA84E94A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06002" y="1383738"/>
            <a:ext cx="8131996" cy="487195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515755" y="117475"/>
            <a:ext cx="6057900" cy="4438650"/>
          </a:xfrm>
          <a:prstGeom prst="rect">
            <a:avLst/>
          </a:prstGeom>
        </p:spPr>
      </p:pic>
      <p:sp>
        <p:nvSpPr>
          <p:cNvPr id="4" name="Rectangle 3"/>
          <p:cNvSpPr/>
          <p:nvPr/>
        </p:nvSpPr>
        <p:spPr>
          <a:xfrm>
            <a:off x="129653" y="4556125"/>
            <a:ext cx="8823277" cy="2062103"/>
          </a:xfrm>
          <a:prstGeom prst="rect">
            <a:avLst/>
          </a:prstGeom>
        </p:spPr>
        <p:txBody>
          <a:bodyPr wrap="square">
            <a:spAutoFit/>
          </a:bodyPr>
          <a:lstStyle/>
          <a:p>
            <a:pPr marL="342900" indent="-342900">
              <a:buAutoNum type="arabicPeriod"/>
            </a:pPr>
            <a:r>
              <a:rPr lang="en-IN" b="1" dirty="0" smtClean="0"/>
              <a:t>Candidate </a:t>
            </a:r>
            <a:r>
              <a:rPr lang="en-IN" b="1" dirty="0"/>
              <a:t>Key:</a:t>
            </a:r>
            <a:r>
              <a:rPr lang="en-IN" dirty="0"/>
              <a:t> are individual columns in a table that qualifies for uniqueness of all the rows. Here in Employee table </a:t>
            </a:r>
            <a:r>
              <a:rPr lang="en-IN" dirty="0" err="1"/>
              <a:t>EmployeeID</a:t>
            </a:r>
            <a:r>
              <a:rPr lang="en-IN" dirty="0"/>
              <a:t> &amp; SSN are Candidate keys</a:t>
            </a:r>
            <a:r>
              <a:rPr lang="en-IN" dirty="0" smtClean="0"/>
              <a:t>.</a:t>
            </a:r>
          </a:p>
          <a:p>
            <a:pPr marL="342900" indent="-342900">
              <a:buAutoNum type="arabicPeriod"/>
            </a:pPr>
            <a:r>
              <a:rPr lang="en-IN" b="1" dirty="0"/>
              <a:t>Primary Key:</a:t>
            </a:r>
            <a:r>
              <a:rPr lang="en-IN" dirty="0"/>
              <a:t> is the columns you choose to maintain uniqueness in a table. Here in Employee table you can choose either </a:t>
            </a:r>
            <a:r>
              <a:rPr lang="en-IN" dirty="0" err="1"/>
              <a:t>EmployeeID</a:t>
            </a:r>
            <a:r>
              <a:rPr lang="en-IN" dirty="0"/>
              <a:t> or SSN </a:t>
            </a:r>
            <a:r>
              <a:rPr lang="en-IN" dirty="0" smtClean="0"/>
              <a:t>columns.</a:t>
            </a:r>
          </a:p>
          <a:p>
            <a:pPr marL="342900" indent="-342900">
              <a:buAutoNum type="arabicPeriod"/>
            </a:pPr>
            <a:r>
              <a:rPr lang="en-IN" b="1" dirty="0"/>
              <a:t>Super Key:</a:t>
            </a:r>
            <a:r>
              <a:rPr lang="en-IN" dirty="0"/>
              <a:t> If you add any other column/attribute to a Primary </a:t>
            </a:r>
            <a:r>
              <a:rPr lang="en-IN" dirty="0" smtClean="0"/>
              <a:t>Key(candidate key) </a:t>
            </a:r>
            <a:r>
              <a:rPr lang="en-IN" dirty="0"/>
              <a:t>then it become a super key, like </a:t>
            </a:r>
            <a:r>
              <a:rPr lang="en-IN" dirty="0" err="1"/>
              <a:t>EmployeeID</a:t>
            </a:r>
            <a:r>
              <a:rPr lang="en-IN" dirty="0"/>
              <a:t> + </a:t>
            </a:r>
            <a:r>
              <a:rPr lang="en-IN" dirty="0" err="1"/>
              <a:t>FullName</a:t>
            </a:r>
            <a:r>
              <a:rPr lang="en-IN" dirty="0"/>
              <a:t> is a Super Key</a:t>
            </a:r>
            <a:r>
              <a:rPr lang="en-IN" dirty="0" smtClean="0"/>
              <a:t>.</a:t>
            </a:r>
          </a:p>
          <a:p>
            <a:pPr marL="342900" indent="-342900">
              <a:buAutoNum type="arabicPeriod"/>
            </a:pPr>
            <a:r>
              <a:rPr lang="en-IN" b="1" dirty="0"/>
              <a:t>Alternate Key:</a:t>
            </a:r>
            <a:r>
              <a:rPr lang="en-IN" dirty="0"/>
              <a:t> Candidate column other the Primary column, like if </a:t>
            </a:r>
            <a:r>
              <a:rPr lang="en-IN" dirty="0" smtClean="0"/>
              <a:t>SSN is </a:t>
            </a:r>
            <a:r>
              <a:rPr lang="en-IN" dirty="0"/>
              <a:t>PK then </a:t>
            </a:r>
            <a:r>
              <a:rPr lang="en-IN" dirty="0" err="1" smtClean="0"/>
              <a:t>EmployeeID</a:t>
            </a:r>
            <a:r>
              <a:rPr lang="en-IN" dirty="0" smtClean="0"/>
              <a:t> </a:t>
            </a:r>
            <a:r>
              <a:rPr lang="en-IN" dirty="0"/>
              <a:t>would be the Alternate key.</a:t>
            </a:r>
          </a:p>
        </p:txBody>
      </p:sp>
    </p:spTree>
    <p:extLst>
      <p:ext uri="{BB962C8B-B14F-4D97-AF65-F5344CB8AC3E}">
        <p14:creationId xmlns:p14="http://schemas.microsoft.com/office/powerpoint/2010/main" val="19271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Constraints </a:t>
            </a:r>
            <a:endParaRPr lang="en-IN" dirty="0"/>
          </a:p>
        </p:txBody>
      </p:sp>
      <p:sp>
        <p:nvSpPr>
          <p:cNvPr id="3" name="Content Placeholder 2"/>
          <p:cNvSpPr>
            <a:spLocks noGrp="1"/>
          </p:cNvSpPr>
          <p:nvPr>
            <p:ph idx="1"/>
          </p:nvPr>
        </p:nvSpPr>
        <p:spPr/>
        <p:txBody>
          <a:bodyPr/>
          <a:lstStyle/>
          <a:p>
            <a:r>
              <a:rPr lang="en-IN" dirty="0"/>
              <a:t>Relational constraints are the restrictions imposed on the database contents and operations.</a:t>
            </a:r>
          </a:p>
          <a:p>
            <a:r>
              <a:rPr lang="en-IN" dirty="0"/>
              <a:t>They ensure the correctness of data in the database.</a:t>
            </a:r>
          </a:p>
          <a:p>
            <a:pPr marL="0" indent="0">
              <a:buNone/>
            </a:pPr>
            <a:endParaRPr lang="en-IN" dirty="0"/>
          </a:p>
        </p:txBody>
      </p:sp>
      <p:pic>
        <p:nvPicPr>
          <p:cNvPr id="4" name="Picture 3"/>
          <p:cNvPicPr>
            <a:picLocks noChangeAspect="1"/>
          </p:cNvPicPr>
          <p:nvPr/>
        </p:nvPicPr>
        <p:blipFill>
          <a:blip r:embed="rId2"/>
          <a:stretch>
            <a:fillRect/>
          </a:stretch>
        </p:blipFill>
        <p:spPr>
          <a:xfrm>
            <a:off x="1518384" y="2423259"/>
            <a:ext cx="5534025" cy="3267075"/>
          </a:xfrm>
          <a:prstGeom prst="rect">
            <a:avLst/>
          </a:prstGeom>
        </p:spPr>
      </p:pic>
    </p:spTree>
    <p:extLst>
      <p:ext uri="{BB962C8B-B14F-4D97-AF65-F5344CB8AC3E}">
        <p14:creationId xmlns:p14="http://schemas.microsoft.com/office/powerpoint/2010/main" val="3783694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u="sng" dirty="0"/>
              <a:t>1. Domain </a:t>
            </a:r>
            <a:r>
              <a:rPr lang="en-IN" b="1" u="sng" dirty="0" smtClean="0"/>
              <a:t>Constraint-</a:t>
            </a:r>
            <a:r>
              <a:rPr lang="en-IN" dirty="0"/>
              <a:t> </a:t>
            </a:r>
          </a:p>
          <a:p>
            <a:r>
              <a:rPr lang="en-IN" dirty="0"/>
              <a:t>Domain constraint defines the domain or set of values for an attribute.</a:t>
            </a:r>
          </a:p>
          <a:p>
            <a:r>
              <a:rPr lang="en-IN" dirty="0"/>
              <a:t>It specifies that the value taken by the attribute must be the atomic value from its </a:t>
            </a:r>
            <a:r>
              <a:rPr lang="en-IN" dirty="0" smtClean="0"/>
              <a:t>domain</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a:t>Consider the following Student </a:t>
            </a:r>
            <a:r>
              <a:rPr lang="en-IN" dirty="0" smtClean="0"/>
              <a:t>table-</a:t>
            </a:r>
          </a:p>
          <a:p>
            <a:r>
              <a:rPr lang="en-IN" dirty="0" smtClean="0"/>
              <a:t>Here</a:t>
            </a:r>
            <a:r>
              <a:rPr lang="en-IN" dirty="0"/>
              <a:t>, value</a:t>
            </a:r>
            <a:r>
              <a:rPr lang="en-IN" b="1" dirty="0"/>
              <a:t> ‘A’</a:t>
            </a:r>
            <a:r>
              <a:rPr lang="en-IN" dirty="0"/>
              <a:t> is not allowed since only integer values can be taken by the age attribute.</a:t>
            </a:r>
          </a:p>
          <a:p>
            <a:pPr marL="0" indent="0">
              <a:buNone/>
            </a:pPr>
            <a:endParaRPr lang="en-IN" dirty="0"/>
          </a:p>
        </p:txBody>
      </p:sp>
      <p:pic>
        <p:nvPicPr>
          <p:cNvPr id="4" name="Picture 3"/>
          <p:cNvPicPr>
            <a:picLocks noChangeAspect="1"/>
          </p:cNvPicPr>
          <p:nvPr/>
        </p:nvPicPr>
        <p:blipFill>
          <a:blip r:embed="rId2"/>
          <a:stretch>
            <a:fillRect/>
          </a:stretch>
        </p:blipFill>
        <p:spPr>
          <a:xfrm>
            <a:off x="3257550" y="2443162"/>
            <a:ext cx="2628900" cy="1971675"/>
          </a:xfrm>
          <a:prstGeom prst="rect">
            <a:avLst/>
          </a:prstGeom>
        </p:spPr>
      </p:pic>
    </p:spTree>
    <p:extLst>
      <p:ext uri="{BB962C8B-B14F-4D97-AF65-F5344CB8AC3E}">
        <p14:creationId xmlns:p14="http://schemas.microsoft.com/office/powerpoint/2010/main" val="1726364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768350" y="727075"/>
            <a:ext cx="7707313" cy="5564543"/>
          </a:xfrm>
        </p:spPr>
        <p:txBody>
          <a:bodyPr/>
          <a:lstStyle/>
          <a:p>
            <a:pPr marL="0" indent="0">
              <a:buNone/>
            </a:pPr>
            <a:r>
              <a:rPr lang="en-IN" b="1" u="sng" dirty="0"/>
              <a:t>2. Tuple Uniqueness </a:t>
            </a:r>
            <a:r>
              <a:rPr lang="en-IN" b="1" u="sng" dirty="0" smtClean="0"/>
              <a:t>Constraint-</a:t>
            </a:r>
            <a:endParaRPr lang="en-IN" dirty="0"/>
          </a:p>
          <a:p>
            <a:r>
              <a:rPr lang="en-IN" dirty="0"/>
              <a:t>Tuple Uniqueness constraint specifies that all the tuples must be necessarily unique in any relation</a:t>
            </a:r>
            <a:r>
              <a:rPr lang="en-IN" dirty="0" smtClean="0"/>
              <a:t>.</a:t>
            </a:r>
          </a:p>
          <a:p>
            <a:r>
              <a:rPr lang="en-IN" dirty="0" smtClean="0"/>
              <a:t>Consider the following table.</a:t>
            </a:r>
          </a:p>
          <a:p>
            <a:endParaRPr lang="en-IN" dirty="0"/>
          </a:p>
          <a:p>
            <a:endParaRPr lang="en-IN" dirty="0" smtClean="0"/>
          </a:p>
          <a:p>
            <a:endParaRPr lang="en-IN" dirty="0"/>
          </a:p>
          <a:p>
            <a:endParaRPr lang="en-IN" dirty="0" smtClean="0"/>
          </a:p>
          <a:p>
            <a:endParaRPr lang="en-IN" dirty="0"/>
          </a:p>
          <a:p>
            <a:endParaRPr lang="en-IN" dirty="0" smtClean="0"/>
          </a:p>
          <a:p>
            <a:r>
              <a:rPr lang="en-IN" dirty="0" smtClean="0"/>
              <a:t>This </a:t>
            </a:r>
            <a:r>
              <a:rPr lang="en-IN" dirty="0"/>
              <a:t>relation satisfies the tuple uniqueness constraint since here all the tuples are unique</a:t>
            </a:r>
            <a:r>
              <a:rPr lang="en-IN" dirty="0" smtClean="0"/>
              <a:t>.</a:t>
            </a:r>
          </a:p>
          <a:p>
            <a:r>
              <a:rPr lang="en-IN" dirty="0" smtClean="0"/>
              <a:t>The second </a:t>
            </a:r>
            <a:r>
              <a:rPr lang="en-IN" dirty="0"/>
              <a:t>relation does not satisfy the tuple uniqueness constraint since here all the tuples are not unique.</a:t>
            </a:r>
          </a:p>
          <a:p>
            <a:pPr marL="0" indent="0">
              <a:buNone/>
            </a:pPr>
            <a:endParaRPr lang="en-IN" dirty="0"/>
          </a:p>
        </p:txBody>
      </p:sp>
      <p:pic>
        <p:nvPicPr>
          <p:cNvPr id="4" name="Picture 3"/>
          <p:cNvPicPr>
            <a:picLocks noChangeAspect="1"/>
          </p:cNvPicPr>
          <p:nvPr/>
        </p:nvPicPr>
        <p:blipFill>
          <a:blip r:embed="rId2"/>
          <a:stretch>
            <a:fillRect/>
          </a:stretch>
        </p:blipFill>
        <p:spPr>
          <a:xfrm>
            <a:off x="3099179" y="1969613"/>
            <a:ext cx="2590800" cy="1990725"/>
          </a:xfrm>
          <a:prstGeom prst="rect">
            <a:avLst/>
          </a:prstGeom>
        </p:spPr>
      </p:pic>
      <p:pic>
        <p:nvPicPr>
          <p:cNvPr id="5" name="Picture 4"/>
          <p:cNvPicPr>
            <a:picLocks noChangeAspect="1"/>
          </p:cNvPicPr>
          <p:nvPr/>
        </p:nvPicPr>
        <p:blipFill>
          <a:blip r:embed="rId3"/>
          <a:stretch>
            <a:fillRect/>
          </a:stretch>
        </p:blipFill>
        <p:spPr>
          <a:xfrm>
            <a:off x="6235700" y="1969613"/>
            <a:ext cx="2609850" cy="2000250"/>
          </a:xfrm>
          <a:prstGeom prst="rect">
            <a:avLst/>
          </a:prstGeom>
        </p:spPr>
      </p:pic>
    </p:spTree>
    <p:extLst>
      <p:ext uri="{BB962C8B-B14F-4D97-AF65-F5344CB8AC3E}">
        <p14:creationId xmlns:p14="http://schemas.microsoft.com/office/powerpoint/2010/main" val="2770790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u="sng" dirty="0"/>
              <a:t>3. Key </a:t>
            </a:r>
            <a:r>
              <a:rPr lang="en-IN" b="1" u="sng" dirty="0" smtClean="0"/>
              <a:t>Constraint- </a:t>
            </a:r>
            <a:r>
              <a:rPr lang="en-IN" dirty="0" smtClean="0"/>
              <a:t>Key </a:t>
            </a:r>
            <a:r>
              <a:rPr lang="en-IN" dirty="0"/>
              <a:t>constraint specifies that in any relation-</a:t>
            </a:r>
          </a:p>
          <a:p>
            <a:pPr lvl="1"/>
            <a:r>
              <a:rPr lang="en-IN" dirty="0" smtClean="0"/>
              <a:t>All </a:t>
            </a:r>
            <a:r>
              <a:rPr lang="en-IN" dirty="0"/>
              <a:t>the values </a:t>
            </a:r>
            <a:r>
              <a:rPr lang="en-IN" dirty="0" smtClean="0"/>
              <a:t>of </a:t>
            </a:r>
            <a:r>
              <a:rPr lang="en-IN" dirty="0"/>
              <a:t>key must be unique</a:t>
            </a:r>
            <a:r>
              <a:rPr lang="en-IN" dirty="0" smtClean="0"/>
              <a:t>.</a:t>
            </a:r>
            <a:endParaRPr lang="en-IN" dirty="0"/>
          </a:p>
          <a:p>
            <a:pPr marL="457200" lvl="1" indent="0">
              <a:buNone/>
            </a:pPr>
            <a:r>
              <a:rPr lang="en-IN" dirty="0" smtClean="0"/>
              <a:t>Consider the table</a:t>
            </a:r>
          </a:p>
          <a:p>
            <a:pPr marL="457200" lvl="1" indent="0">
              <a:buNone/>
            </a:pPr>
            <a:endParaRPr lang="en-IN" dirty="0"/>
          </a:p>
          <a:p>
            <a:pPr marL="457200" lvl="1" indent="0">
              <a:buNone/>
            </a:pPr>
            <a:endParaRPr lang="en-IN" dirty="0" smtClean="0"/>
          </a:p>
          <a:p>
            <a:pPr marL="457200" lvl="1" indent="0">
              <a:buNone/>
            </a:pPr>
            <a:endParaRPr lang="en-IN" dirty="0"/>
          </a:p>
          <a:p>
            <a:pPr marL="457200" lvl="1" indent="0">
              <a:buNone/>
            </a:pPr>
            <a:endParaRPr lang="en-IN" dirty="0" smtClean="0"/>
          </a:p>
          <a:p>
            <a:pPr marL="457200" lvl="1" indent="0">
              <a:buNone/>
            </a:pPr>
            <a:endParaRPr lang="en-IN" dirty="0"/>
          </a:p>
          <a:p>
            <a:pPr marL="457200" lvl="1" indent="0">
              <a:buNone/>
            </a:pPr>
            <a:r>
              <a:rPr lang="en-IN" dirty="0"/>
              <a:t>This relation does not satisfy the key constraint as here all the values of primary key are not unique.</a:t>
            </a:r>
          </a:p>
        </p:txBody>
      </p:sp>
      <p:pic>
        <p:nvPicPr>
          <p:cNvPr id="6" name="Picture 5"/>
          <p:cNvPicPr>
            <a:picLocks noChangeAspect="1"/>
          </p:cNvPicPr>
          <p:nvPr/>
        </p:nvPicPr>
        <p:blipFill>
          <a:blip r:embed="rId2"/>
          <a:stretch>
            <a:fillRect/>
          </a:stretch>
        </p:blipFill>
        <p:spPr>
          <a:xfrm>
            <a:off x="3502025" y="1915023"/>
            <a:ext cx="2609850" cy="1990725"/>
          </a:xfrm>
          <a:prstGeom prst="rect">
            <a:avLst/>
          </a:prstGeom>
        </p:spPr>
      </p:pic>
    </p:spTree>
    <p:extLst>
      <p:ext uri="{BB962C8B-B14F-4D97-AF65-F5344CB8AC3E}">
        <p14:creationId xmlns:p14="http://schemas.microsoft.com/office/powerpoint/2010/main" val="1782693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768350" y="727075"/>
            <a:ext cx="7707313" cy="5482656"/>
          </a:xfrm>
        </p:spPr>
        <p:txBody>
          <a:bodyPr/>
          <a:lstStyle/>
          <a:p>
            <a:pPr marL="0" indent="0">
              <a:buNone/>
            </a:pPr>
            <a:r>
              <a:rPr lang="en-IN" b="1" u="sng" dirty="0"/>
              <a:t>4. Entity Integrity </a:t>
            </a:r>
            <a:r>
              <a:rPr lang="en-IN" b="1" u="sng" dirty="0" smtClean="0"/>
              <a:t>Constraint-</a:t>
            </a:r>
            <a:endParaRPr lang="en-IN" dirty="0"/>
          </a:p>
          <a:p>
            <a:r>
              <a:rPr lang="en-IN" dirty="0"/>
              <a:t>Entity integrity constraint specifies that no attribute of primary key must contain a null value in any relation.</a:t>
            </a:r>
          </a:p>
          <a:p>
            <a:r>
              <a:rPr lang="en-IN" dirty="0"/>
              <a:t>This is because the presence of null value in the primary key violates the uniqueness property</a:t>
            </a:r>
            <a:r>
              <a:rPr lang="en-IN" dirty="0" smtClean="0"/>
              <a:t>.</a:t>
            </a:r>
          </a:p>
          <a:p>
            <a:r>
              <a:rPr lang="en-IN" dirty="0" smtClean="0"/>
              <a:t>Consider the table</a:t>
            </a:r>
          </a:p>
          <a:p>
            <a:endParaRPr lang="en-IN" dirty="0"/>
          </a:p>
          <a:p>
            <a:endParaRPr lang="en-IN" dirty="0" smtClean="0"/>
          </a:p>
          <a:p>
            <a:endParaRPr lang="en-IN" dirty="0"/>
          </a:p>
          <a:p>
            <a:endParaRPr lang="en-IN" dirty="0" smtClean="0"/>
          </a:p>
          <a:p>
            <a:endParaRPr lang="en-IN" dirty="0"/>
          </a:p>
          <a:p>
            <a:endParaRPr lang="en-IN" dirty="0" smtClean="0"/>
          </a:p>
          <a:p>
            <a:r>
              <a:rPr lang="en-IN" dirty="0"/>
              <a:t>This relation does not satisfy the entity integrity constraint as here the primary key contains a NULL value.</a:t>
            </a:r>
          </a:p>
          <a:p>
            <a:endParaRPr lang="en-IN" dirty="0"/>
          </a:p>
        </p:txBody>
      </p:sp>
      <p:pic>
        <p:nvPicPr>
          <p:cNvPr id="4" name="Picture 3"/>
          <p:cNvPicPr>
            <a:picLocks noChangeAspect="1"/>
          </p:cNvPicPr>
          <p:nvPr/>
        </p:nvPicPr>
        <p:blipFill>
          <a:blip r:embed="rId2"/>
          <a:stretch>
            <a:fillRect/>
          </a:stretch>
        </p:blipFill>
        <p:spPr>
          <a:xfrm>
            <a:off x="2943652" y="2683420"/>
            <a:ext cx="2628900" cy="2009775"/>
          </a:xfrm>
          <a:prstGeom prst="rect">
            <a:avLst/>
          </a:prstGeom>
        </p:spPr>
      </p:pic>
    </p:spTree>
    <p:extLst>
      <p:ext uri="{BB962C8B-B14F-4D97-AF65-F5344CB8AC3E}">
        <p14:creationId xmlns:p14="http://schemas.microsoft.com/office/powerpoint/2010/main" val="4875587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lIns="90488" tIns="44450" rIns="90488" bIns="44450" anchor="ctr"/>
          <a:lstStyle/>
          <a:p>
            <a:r>
              <a:rPr lang="en-US" altLang="en-US" sz="2800" dirty="0"/>
              <a:t>Outline</a:t>
            </a:r>
          </a:p>
        </p:txBody>
      </p:sp>
      <p:sp>
        <p:nvSpPr>
          <p:cNvPr id="5122" name="Rectangle 3"/>
          <p:cNvSpPr>
            <a:spLocks noGrp="1" noChangeArrowheads="1"/>
          </p:cNvSpPr>
          <p:nvPr>
            <p:ph type="body" idx="1"/>
          </p:nvPr>
        </p:nvSpPr>
        <p:spPr>
          <a:xfrm>
            <a:off x="768351" y="1104900"/>
            <a:ext cx="7496760" cy="2772156"/>
          </a:xfrm>
        </p:spPr>
        <p:txBody>
          <a:bodyPr lIns="90488" tIns="44450" rIns="90488" bIns="44450"/>
          <a:lstStyle/>
          <a:p>
            <a:r>
              <a:rPr lang="en-US" altLang="en-US" sz="1700" dirty="0"/>
              <a:t>Structure of Relational Databases</a:t>
            </a:r>
          </a:p>
          <a:p>
            <a:r>
              <a:rPr lang="en-US" altLang="en-US" sz="1700" dirty="0"/>
              <a:t>Database Schema</a:t>
            </a:r>
          </a:p>
          <a:p>
            <a:r>
              <a:rPr lang="en-US" altLang="en-US" sz="1700" dirty="0"/>
              <a:t>Keys</a:t>
            </a:r>
          </a:p>
          <a:p>
            <a:r>
              <a:rPr lang="en-US" altLang="en-US" sz="1700" dirty="0"/>
              <a:t>Schema Diagrams</a:t>
            </a:r>
          </a:p>
          <a:p>
            <a:r>
              <a:rPr lang="en-US" altLang="en-US" sz="1700" dirty="0"/>
              <a:t>Relational Query Languages</a:t>
            </a:r>
          </a:p>
          <a:p>
            <a:r>
              <a:rPr lang="en-US" altLang="en-US" sz="1700" dirty="0"/>
              <a:t>The Relational Algebra</a:t>
            </a:r>
          </a:p>
          <a:p>
            <a:endParaRPr lang="en-US" altLang="en-US"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768350" y="727075"/>
            <a:ext cx="7707313" cy="4903787"/>
          </a:xfrm>
        </p:spPr>
        <p:txBody>
          <a:bodyPr/>
          <a:lstStyle/>
          <a:p>
            <a:pPr marL="0" indent="0">
              <a:buNone/>
            </a:pPr>
            <a:r>
              <a:rPr lang="en-IN" b="1" u="sng" dirty="0"/>
              <a:t>5. Referential Integrity </a:t>
            </a:r>
            <a:r>
              <a:rPr lang="en-IN" b="1" u="sng" dirty="0" smtClean="0"/>
              <a:t>Constraint-</a:t>
            </a:r>
            <a:endParaRPr lang="en-IN" dirty="0"/>
          </a:p>
          <a:p>
            <a:pPr lvl="1"/>
            <a:r>
              <a:rPr lang="en-IN" dirty="0"/>
              <a:t>This constraint is enforced when a foreign key references the primary key of a relation.</a:t>
            </a:r>
          </a:p>
          <a:p>
            <a:pPr lvl="1"/>
            <a:r>
              <a:rPr lang="en-IN" dirty="0"/>
              <a:t>It specifies that all the values taken by the foreign key must either be available in the relation of the primary key or be null.</a:t>
            </a:r>
          </a:p>
          <a:p>
            <a:pPr marL="0" indent="0">
              <a:buNone/>
            </a:pPr>
            <a:r>
              <a:rPr lang="en-IN" dirty="0"/>
              <a:t>The following two important results emerges out due to referential integrity constraint-</a:t>
            </a:r>
          </a:p>
          <a:p>
            <a:pPr lvl="1" algn="just"/>
            <a:r>
              <a:rPr lang="en-IN" dirty="0"/>
              <a:t>We can not insert a record into a referencing relation if the corresponding record does not exist in the referenced relation.</a:t>
            </a:r>
          </a:p>
          <a:p>
            <a:pPr lvl="1" algn="just"/>
            <a:r>
              <a:rPr lang="en-IN" dirty="0"/>
              <a:t>We can not delete or update a record of the referenced relation if the corresponding record exists in the referencing relation.</a:t>
            </a:r>
          </a:p>
          <a:p>
            <a:endParaRPr lang="en-IN" dirty="0"/>
          </a:p>
        </p:txBody>
      </p:sp>
    </p:spTree>
    <p:extLst>
      <p:ext uri="{BB962C8B-B14F-4D97-AF65-F5344CB8AC3E}">
        <p14:creationId xmlns:p14="http://schemas.microsoft.com/office/powerpoint/2010/main" val="21469798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044516" y="422275"/>
            <a:ext cx="6581775" cy="1914525"/>
          </a:xfrm>
          <a:prstGeom prst="rect">
            <a:avLst/>
          </a:prstGeom>
        </p:spPr>
      </p:pic>
      <p:pic>
        <p:nvPicPr>
          <p:cNvPr id="5" name="Picture 4"/>
          <p:cNvPicPr>
            <a:picLocks noChangeAspect="1"/>
          </p:cNvPicPr>
          <p:nvPr/>
        </p:nvPicPr>
        <p:blipFill>
          <a:blip r:embed="rId3"/>
          <a:stretch>
            <a:fillRect/>
          </a:stretch>
        </p:blipFill>
        <p:spPr>
          <a:xfrm>
            <a:off x="768350" y="2336800"/>
            <a:ext cx="2847975" cy="2466975"/>
          </a:xfrm>
          <a:prstGeom prst="rect">
            <a:avLst/>
          </a:prstGeom>
        </p:spPr>
      </p:pic>
      <p:pic>
        <p:nvPicPr>
          <p:cNvPr id="6" name="Picture 5"/>
          <p:cNvPicPr>
            <a:picLocks noChangeAspect="1"/>
          </p:cNvPicPr>
          <p:nvPr/>
        </p:nvPicPr>
        <p:blipFill>
          <a:blip r:embed="rId4"/>
          <a:stretch>
            <a:fillRect/>
          </a:stretch>
        </p:blipFill>
        <p:spPr>
          <a:xfrm>
            <a:off x="5064528" y="2336800"/>
            <a:ext cx="2181225" cy="2305050"/>
          </a:xfrm>
          <a:prstGeom prst="rect">
            <a:avLst/>
          </a:prstGeom>
        </p:spPr>
      </p:pic>
      <p:sp>
        <p:nvSpPr>
          <p:cNvPr id="7" name="Rectangle 6"/>
          <p:cNvSpPr/>
          <p:nvPr/>
        </p:nvSpPr>
        <p:spPr>
          <a:xfrm>
            <a:off x="768350" y="4928136"/>
            <a:ext cx="7801034" cy="1323439"/>
          </a:xfrm>
          <a:prstGeom prst="rect">
            <a:avLst/>
          </a:prstGeom>
        </p:spPr>
        <p:txBody>
          <a:bodyPr wrap="square">
            <a:spAutoFit/>
          </a:bodyPr>
          <a:lstStyle/>
          <a:p>
            <a:r>
              <a:rPr lang="en-IN" dirty="0"/>
              <a:t>Here,</a:t>
            </a:r>
          </a:p>
          <a:p>
            <a:pPr marL="285750" indent="-285750">
              <a:buFont typeface="Arial" panose="020B0604020202020204" pitchFamily="34" charset="0"/>
              <a:buChar char="•"/>
            </a:pPr>
            <a:r>
              <a:rPr lang="en-IN" dirty="0"/>
              <a:t>The relation ‘Student’ does not satisfy the referential integrity constraint.</a:t>
            </a:r>
          </a:p>
          <a:p>
            <a:pPr marL="285750" indent="-285750">
              <a:buFont typeface="Arial" panose="020B0604020202020204" pitchFamily="34" charset="0"/>
              <a:buChar char="•"/>
            </a:pPr>
            <a:r>
              <a:rPr lang="en-IN" dirty="0"/>
              <a:t>This is because in relation ‘Department’, no value of primary key specifies department no. 14.</a:t>
            </a:r>
          </a:p>
          <a:p>
            <a:pPr marL="285750" indent="-285750">
              <a:buFont typeface="Arial" panose="020B0604020202020204" pitchFamily="34" charset="0"/>
              <a:buChar char="•"/>
            </a:pPr>
            <a:r>
              <a:rPr lang="en-IN" dirty="0"/>
              <a:t>Thus, referential integrity constraint is </a:t>
            </a:r>
            <a:r>
              <a:rPr lang="en-IN" dirty="0" smtClean="0"/>
              <a:t>violated.</a:t>
            </a:r>
            <a:endParaRPr lang="en-IN" dirty="0"/>
          </a:p>
        </p:txBody>
      </p:sp>
    </p:spTree>
    <p:extLst>
      <p:ext uri="{BB962C8B-B14F-4D97-AF65-F5344CB8AC3E}">
        <p14:creationId xmlns:p14="http://schemas.microsoft.com/office/powerpoint/2010/main" val="2559273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RIC violation</a:t>
            </a:r>
            <a:endParaRPr lang="en-IN" dirty="0"/>
          </a:p>
        </p:txBody>
      </p:sp>
      <p:sp>
        <p:nvSpPr>
          <p:cNvPr id="3" name="Content Placeholder 2"/>
          <p:cNvSpPr>
            <a:spLocks noGrp="1"/>
          </p:cNvSpPr>
          <p:nvPr>
            <p:ph idx="1"/>
          </p:nvPr>
        </p:nvSpPr>
        <p:spPr>
          <a:xfrm>
            <a:off x="768350" y="727075"/>
            <a:ext cx="7707313" cy="4903787"/>
          </a:xfrm>
        </p:spPr>
        <p:txBody>
          <a:bodyPr/>
          <a:lstStyle/>
          <a:p>
            <a:pPr marL="0" indent="0" algn="just">
              <a:buNone/>
            </a:pPr>
            <a:r>
              <a:rPr lang="en-IN" sz="1600" dirty="0"/>
              <a:t>RIC violation can occur on deletion or modification of a referenced tuple. On insertion there would be no violation. The Action to this can be specified for every case by using the qualifiers ON DELETE and ON UPDATE. </a:t>
            </a:r>
          </a:p>
          <a:p>
            <a:pPr algn="just"/>
            <a:r>
              <a:rPr lang="en-IN" sz="1600" dirty="0"/>
              <a:t>Actions to be taken are explained as follows :</a:t>
            </a:r>
          </a:p>
          <a:p>
            <a:pPr algn="just"/>
            <a:r>
              <a:rPr lang="en-IN" sz="1600" dirty="0"/>
              <a:t>After any violation to Referential Integrity Constraint has occurred, there can be three possibilities which can be used as an action : SET NULL, SET DEFAULT, CASCADE.</a:t>
            </a:r>
          </a:p>
          <a:p>
            <a:pPr algn="just"/>
            <a:r>
              <a:rPr lang="en-IN" sz="1600" b="1" dirty="0"/>
              <a:t>Referenced Relation : </a:t>
            </a:r>
            <a:r>
              <a:rPr lang="en-IN" sz="1600" dirty="0"/>
              <a:t>Table consists of Primary Key which is referenced by some foreign key. Actions :</a:t>
            </a:r>
          </a:p>
          <a:p>
            <a:pPr algn="just"/>
            <a:r>
              <a:rPr lang="en-IN" sz="1600" dirty="0"/>
              <a:t>DELETION : </a:t>
            </a:r>
          </a:p>
          <a:p>
            <a:pPr lvl="1" algn="just"/>
            <a:r>
              <a:rPr lang="en-IN" sz="1600" dirty="0"/>
              <a:t>ON DELETE NO ACTION : If referential integrity violation has occurred, the deletion would not be allowed. </a:t>
            </a:r>
          </a:p>
          <a:p>
            <a:pPr lvl="1" algn="just"/>
            <a:r>
              <a:rPr lang="en-IN" sz="1600" dirty="0"/>
              <a:t>ON DELETE CASCADE : In the case of referential integrity violation, the tuple would be deleted from both the relation i.e. Referenced as well as Referencing Relation. Whenever Primary Key is deleted, the corresponding tuple in the referencing relation is also deleted. </a:t>
            </a:r>
            <a:endParaRPr lang="en-IN" sz="1600" dirty="0" smtClean="0"/>
          </a:p>
          <a:p>
            <a:pPr lvl="1" algn="just"/>
            <a:r>
              <a:rPr lang="en-IN" sz="1600" dirty="0"/>
              <a:t>ON DELETE SET NULL : In the case of violation, then the values of FOREIGN KEY are set to NULL.  If the FOREIGN KEY is a NOT NULL attribute , then ON DELETE SET NULL = ON DELETE NO ACTION.</a:t>
            </a:r>
            <a:r>
              <a:rPr lang="en-IN" dirty="0"/>
              <a:t> </a:t>
            </a:r>
          </a:p>
          <a:p>
            <a:pPr marL="0" indent="0">
              <a:buNone/>
            </a:pPr>
            <a:endParaRPr lang="en-IN" dirty="0"/>
          </a:p>
        </p:txBody>
      </p:sp>
    </p:spTree>
    <p:extLst>
      <p:ext uri="{BB962C8B-B14F-4D97-AF65-F5344CB8AC3E}">
        <p14:creationId xmlns:p14="http://schemas.microsoft.com/office/powerpoint/2010/main" val="1516246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UPDATION : </a:t>
            </a:r>
          </a:p>
          <a:p>
            <a:pPr lvl="1"/>
            <a:r>
              <a:rPr lang="en-IN" dirty="0"/>
              <a:t>ON UPDATE NO ACTION : </a:t>
            </a:r>
            <a:r>
              <a:rPr lang="en-IN" dirty="0" err="1"/>
              <a:t>Updation</a:t>
            </a:r>
            <a:r>
              <a:rPr lang="en-IN" dirty="0"/>
              <a:t> would be restricted</a:t>
            </a:r>
          </a:p>
          <a:p>
            <a:pPr lvl="1"/>
            <a:r>
              <a:rPr lang="en-IN" dirty="0"/>
              <a:t>ON UPDATE CASCADE : </a:t>
            </a:r>
            <a:r>
              <a:rPr lang="en-IN" dirty="0" err="1"/>
              <a:t>Updation</a:t>
            </a:r>
            <a:r>
              <a:rPr lang="en-IN" dirty="0"/>
              <a:t> would be performed in both the referenced as well as referencing relation.</a:t>
            </a:r>
          </a:p>
          <a:p>
            <a:pPr lvl="1"/>
            <a:r>
              <a:rPr lang="en-IN" dirty="0"/>
              <a:t>ON UPDATE SET NULL : Referencing attribute tried to set NULL, if its a success , </a:t>
            </a:r>
            <a:r>
              <a:rPr lang="en-IN" dirty="0" err="1"/>
              <a:t>updation</a:t>
            </a:r>
            <a:r>
              <a:rPr lang="en-IN" dirty="0"/>
              <a:t> of referenced relation is allowed. </a:t>
            </a:r>
          </a:p>
          <a:p>
            <a:pPr marL="0" indent="0">
              <a:buNone/>
            </a:pPr>
            <a:endParaRPr lang="en-IN" dirty="0"/>
          </a:p>
          <a:p>
            <a:pPr marL="0" indent="0">
              <a:buNone/>
            </a:pPr>
            <a:r>
              <a:rPr lang="en-IN" b="1" dirty="0"/>
              <a:t>Referencing Relation : </a:t>
            </a:r>
            <a:endParaRPr lang="en-IN" dirty="0"/>
          </a:p>
          <a:p>
            <a:pPr lvl="1"/>
            <a:r>
              <a:rPr lang="en-IN" dirty="0"/>
              <a:t>INSERTION : Violation might occur. If the violation occurs, then insertion gets restricted.</a:t>
            </a:r>
          </a:p>
          <a:p>
            <a:pPr lvl="1"/>
            <a:r>
              <a:rPr lang="en-IN" dirty="0"/>
              <a:t>DELETION : No violation occurs. </a:t>
            </a:r>
          </a:p>
          <a:p>
            <a:pPr lvl="1"/>
            <a:r>
              <a:rPr lang="en-IN" dirty="0"/>
              <a:t>UPDATION : Referencing attribute may cause violation, in that case </a:t>
            </a:r>
            <a:r>
              <a:rPr lang="en-IN" dirty="0" err="1"/>
              <a:t>updation</a:t>
            </a:r>
            <a:r>
              <a:rPr lang="en-IN" dirty="0"/>
              <a:t> is not allowed.</a:t>
            </a:r>
          </a:p>
          <a:p>
            <a:pPr marL="0" indent="0">
              <a:buNone/>
            </a:pPr>
            <a:endParaRPr lang="en-IN" dirty="0"/>
          </a:p>
        </p:txBody>
      </p:sp>
    </p:spTree>
    <p:extLst>
      <p:ext uri="{BB962C8B-B14F-4D97-AF65-F5344CB8AC3E}">
        <p14:creationId xmlns:p14="http://schemas.microsoft.com/office/powerpoint/2010/main" val="3136074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SQL constraints</a:t>
            </a:r>
            <a:endParaRPr lang="en-IN" dirty="0"/>
          </a:p>
        </p:txBody>
      </p:sp>
      <p:sp>
        <p:nvSpPr>
          <p:cNvPr id="3" name="Content Placeholder 2"/>
          <p:cNvSpPr>
            <a:spLocks noGrp="1"/>
          </p:cNvSpPr>
          <p:nvPr>
            <p:ph idx="1"/>
          </p:nvPr>
        </p:nvSpPr>
        <p:spPr>
          <a:xfrm>
            <a:off x="368490" y="1093788"/>
            <a:ext cx="8775510" cy="4903787"/>
          </a:xfrm>
        </p:spPr>
        <p:txBody>
          <a:bodyPr/>
          <a:lstStyle/>
          <a:p>
            <a:r>
              <a:rPr lang="en-IN" b="1" dirty="0" smtClean="0"/>
              <a:t>Not null</a:t>
            </a:r>
          </a:p>
          <a:p>
            <a:pPr lvl="1"/>
            <a:r>
              <a:rPr lang="en-IN" i="1" dirty="0" smtClean="0"/>
              <a:t>Create table </a:t>
            </a:r>
            <a:r>
              <a:rPr lang="en-IN" i="1" dirty="0" err="1" smtClean="0"/>
              <a:t>emp</a:t>
            </a:r>
            <a:r>
              <a:rPr lang="en-IN" i="1" dirty="0" smtClean="0"/>
              <a:t>(</a:t>
            </a:r>
            <a:r>
              <a:rPr lang="en-IN" i="1" dirty="0" err="1" smtClean="0"/>
              <a:t>eid</a:t>
            </a:r>
            <a:r>
              <a:rPr lang="en-IN" i="1" dirty="0" smtClean="0"/>
              <a:t> number(2) </a:t>
            </a:r>
            <a:r>
              <a:rPr lang="en-IN" i="1" dirty="0" smtClean="0">
                <a:solidFill>
                  <a:srgbClr val="FF0000"/>
                </a:solidFill>
              </a:rPr>
              <a:t>not null</a:t>
            </a:r>
            <a:r>
              <a:rPr lang="en-IN" i="1" dirty="0" smtClean="0"/>
              <a:t>, </a:t>
            </a:r>
            <a:r>
              <a:rPr lang="en-IN" i="1" dirty="0" err="1" smtClean="0"/>
              <a:t>ename</a:t>
            </a:r>
            <a:r>
              <a:rPr lang="en-IN" i="1" dirty="0" smtClean="0"/>
              <a:t> varchar(10))</a:t>
            </a:r>
          </a:p>
          <a:p>
            <a:r>
              <a:rPr lang="en-IN" b="1" dirty="0" smtClean="0"/>
              <a:t>Unique</a:t>
            </a:r>
          </a:p>
          <a:p>
            <a:pPr lvl="1"/>
            <a:r>
              <a:rPr lang="en-IN" i="1" dirty="0"/>
              <a:t>Create table </a:t>
            </a:r>
            <a:r>
              <a:rPr lang="en-IN" i="1" dirty="0" err="1"/>
              <a:t>emp</a:t>
            </a:r>
            <a:r>
              <a:rPr lang="en-IN" i="1" dirty="0"/>
              <a:t>(</a:t>
            </a:r>
            <a:r>
              <a:rPr lang="en-IN" i="1" dirty="0" err="1"/>
              <a:t>eid</a:t>
            </a:r>
            <a:r>
              <a:rPr lang="en-IN" i="1" dirty="0"/>
              <a:t> number(2) </a:t>
            </a:r>
            <a:r>
              <a:rPr lang="en-IN" i="1" dirty="0" smtClean="0">
                <a:solidFill>
                  <a:srgbClr val="FF0000"/>
                </a:solidFill>
              </a:rPr>
              <a:t>unique</a:t>
            </a:r>
            <a:r>
              <a:rPr lang="en-IN" i="1" dirty="0" smtClean="0"/>
              <a:t>, </a:t>
            </a:r>
            <a:r>
              <a:rPr lang="en-IN" i="1" dirty="0" err="1"/>
              <a:t>ename</a:t>
            </a:r>
            <a:r>
              <a:rPr lang="en-IN" i="1" dirty="0"/>
              <a:t> varchar(10</a:t>
            </a:r>
            <a:r>
              <a:rPr lang="en-IN" i="1" dirty="0" smtClean="0"/>
              <a:t>))</a:t>
            </a:r>
            <a:endParaRPr lang="en-IN" dirty="0" smtClean="0"/>
          </a:p>
          <a:p>
            <a:r>
              <a:rPr lang="en-IN" b="1" dirty="0" smtClean="0"/>
              <a:t>Primary key{unique-null}</a:t>
            </a:r>
          </a:p>
          <a:p>
            <a:pPr lvl="1"/>
            <a:r>
              <a:rPr lang="en-IN" i="1" dirty="0"/>
              <a:t>Create table </a:t>
            </a:r>
            <a:r>
              <a:rPr lang="en-IN" i="1" dirty="0" err="1"/>
              <a:t>emp</a:t>
            </a:r>
            <a:r>
              <a:rPr lang="en-IN" i="1" dirty="0"/>
              <a:t>(</a:t>
            </a:r>
            <a:r>
              <a:rPr lang="en-IN" i="1" dirty="0" err="1"/>
              <a:t>eid</a:t>
            </a:r>
            <a:r>
              <a:rPr lang="en-IN" i="1" dirty="0"/>
              <a:t> number(2) </a:t>
            </a:r>
            <a:r>
              <a:rPr lang="en-IN" i="1" dirty="0" smtClean="0">
                <a:solidFill>
                  <a:srgbClr val="FF0000"/>
                </a:solidFill>
              </a:rPr>
              <a:t>primary key</a:t>
            </a:r>
            <a:r>
              <a:rPr lang="en-IN" i="1" dirty="0" smtClean="0"/>
              <a:t>, </a:t>
            </a:r>
            <a:r>
              <a:rPr lang="en-IN" i="1" dirty="0" err="1"/>
              <a:t>ename</a:t>
            </a:r>
            <a:r>
              <a:rPr lang="en-IN" i="1" dirty="0"/>
              <a:t> varchar(10</a:t>
            </a:r>
            <a:r>
              <a:rPr lang="en-IN" i="1" dirty="0" smtClean="0"/>
              <a:t>))</a:t>
            </a:r>
            <a:endParaRPr lang="en-IN" dirty="0" smtClean="0"/>
          </a:p>
          <a:p>
            <a:r>
              <a:rPr lang="en-IN" b="1" dirty="0" smtClean="0"/>
              <a:t>Foreign key</a:t>
            </a:r>
          </a:p>
          <a:p>
            <a:pPr lvl="1"/>
            <a:r>
              <a:rPr lang="en-IN" dirty="0" smtClean="0"/>
              <a:t>Create table person(</a:t>
            </a:r>
            <a:r>
              <a:rPr lang="en-IN" dirty="0" err="1" smtClean="0"/>
              <a:t>pid</a:t>
            </a:r>
            <a:r>
              <a:rPr lang="en-IN" dirty="0" smtClean="0"/>
              <a:t> </a:t>
            </a:r>
            <a:r>
              <a:rPr lang="en-IN" dirty="0" err="1" smtClean="0"/>
              <a:t>int</a:t>
            </a:r>
            <a:r>
              <a:rPr lang="en-IN" dirty="0" smtClean="0"/>
              <a:t> primary key, name varchar(10))</a:t>
            </a:r>
          </a:p>
          <a:p>
            <a:pPr lvl="1"/>
            <a:r>
              <a:rPr lang="en-IN" dirty="0" smtClean="0"/>
              <a:t>Create table order(</a:t>
            </a:r>
            <a:r>
              <a:rPr lang="en-IN" dirty="0" err="1" smtClean="0"/>
              <a:t>oid</a:t>
            </a:r>
            <a:r>
              <a:rPr lang="en-IN" dirty="0" smtClean="0"/>
              <a:t> </a:t>
            </a:r>
            <a:r>
              <a:rPr lang="en-IN" dirty="0" err="1" smtClean="0"/>
              <a:t>int</a:t>
            </a:r>
            <a:r>
              <a:rPr lang="en-IN" dirty="0" smtClean="0"/>
              <a:t> primary key, </a:t>
            </a:r>
            <a:r>
              <a:rPr lang="en-IN" dirty="0" err="1" smtClean="0"/>
              <a:t>orderno</a:t>
            </a:r>
            <a:r>
              <a:rPr lang="en-IN" dirty="0"/>
              <a:t> </a:t>
            </a:r>
            <a:r>
              <a:rPr lang="en-IN" dirty="0" err="1" smtClean="0"/>
              <a:t>int</a:t>
            </a:r>
            <a:r>
              <a:rPr lang="en-IN" dirty="0" smtClean="0"/>
              <a:t>, </a:t>
            </a:r>
            <a:r>
              <a:rPr lang="en-IN" dirty="0" err="1" smtClean="0"/>
              <a:t>pid</a:t>
            </a:r>
            <a:r>
              <a:rPr lang="en-IN" dirty="0" smtClean="0"/>
              <a:t> </a:t>
            </a:r>
            <a:r>
              <a:rPr lang="en-IN" dirty="0" err="1" smtClean="0"/>
              <a:t>int</a:t>
            </a:r>
            <a:r>
              <a:rPr lang="en-IN" dirty="0" smtClean="0"/>
              <a:t> </a:t>
            </a:r>
            <a:r>
              <a:rPr lang="en-IN" dirty="0" smtClean="0">
                <a:solidFill>
                  <a:srgbClr val="FF0000"/>
                </a:solidFill>
              </a:rPr>
              <a:t>references person(</a:t>
            </a:r>
            <a:r>
              <a:rPr lang="en-IN" dirty="0" err="1" smtClean="0">
                <a:solidFill>
                  <a:srgbClr val="FF0000"/>
                </a:solidFill>
              </a:rPr>
              <a:t>pid</a:t>
            </a:r>
            <a:r>
              <a:rPr lang="en-IN" dirty="0" smtClean="0">
                <a:solidFill>
                  <a:srgbClr val="FF0000"/>
                </a:solidFill>
              </a:rPr>
              <a:t>)</a:t>
            </a:r>
            <a:r>
              <a:rPr lang="en-IN" dirty="0" smtClean="0"/>
              <a:t>)</a:t>
            </a:r>
          </a:p>
          <a:p>
            <a:r>
              <a:rPr lang="en-IN" b="1" dirty="0" smtClean="0"/>
              <a:t>Check</a:t>
            </a:r>
          </a:p>
          <a:p>
            <a:pPr lvl="1"/>
            <a:r>
              <a:rPr lang="en-IN" dirty="0" smtClean="0"/>
              <a:t>Create table person(</a:t>
            </a:r>
            <a:r>
              <a:rPr lang="en-IN" dirty="0" err="1" smtClean="0"/>
              <a:t>pid</a:t>
            </a:r>
            <a:r>
              <a:rPr lang="en-IN" dirty="0" smtClean="0"/>
              <a:t> </a:t>
            </a:r>
            <a:r>
              <a:rPr lang="en-IN" dirty="0" err="1" smtClean="0"/>
              <a:t>int</a:t>
            </a:r>
            <a:r>
              <a:rPr lang="en-IN" dirty="0" smtClean="0"/>
              <a:t> </a:t>
            </a:r>
            <a:r>
              <a:rPr lang="en-IN" dirty="0" smtClean="0">
                <a:solidFill>
                  <a:srgbClr val="FF0000"/>
                </a:solidFill>
              </a:rPr>
              <a:t>check(</a:t>
            </a:r>
            <a:r>
              <a:rPr lang="en-IN" dirty="0" err="1" smtClean="0">
                <a:solidFill>
                  <a:srgbClr val="FF0000"/>
                </a:solidFill>
              </a:rPr>
              <a:t>pid</a:t>
            </a:r>
            <a:r>
              <a:rPr lang="en-IN" dirty="0" smtClean="0">
                <a:solidFill>
                  <a:srgbClr val="FF0000"/>
                </a:solidFill>
              </a:rPr>
              <a:t>&gt;0)</a:t>
            </a:r>
            <a:r>
              <a:rPr lang="en-IN" dirty="0" smtClean="0"/>
              <a:t>, name varchar(10))</a:t>
            </a:r>
            <a:r>
              <a:rPr lang="en-IN" b="1" dirty="0" smtClean="0"/>
              <a:t> </a:t>
            </a:r>
          </a:p>
          <a:p>
            <a:r>
              <a:rPr lang="en-IN" b="1" dirty="0" smtClean="0"/>
              <a:t>Default</a:t>
            </a:r>
          </a:p>
          <a:p>
            <a:pPr lvl="1"/>
            <a:r>
              <a:rPr lang="en-IN" i="1" dirty="0"/>
              <a:t>Create table </a:t>
            </a:r>
            <a:r>
              <a:rPr lang="en-IN" i="1" dirty="0" err="1"/>
              <a:t>emp</a:t>
            </a:r>
            <a:r>
              <a:rPr lang="en-IN" i="1" dirty="0"/>
              <a:t>(</a:t>
            </a:r>
            <a:r>
              <a:rPr lang="en-IN" i="1" dirty="0" err="1"/>
              <a:t>eid</a:t>
            </a:r>
            <a:r>
              <a:rPr lang="en-IN" i="1" dirty="0"/>
              <a:t> number(2</a:t>
            </a:r>
            <a:r>
              <a:rPr lang="en-IN" i="1" dirty="0" smtClean="0"/>
              <a:t>), </a:t>
            </a:r>
            <a:r>
              <a:rPr lang="en-IN" i="1" dirty="0" err="1"/>
              <a:t>ename</a:t>
            </a:r>
            <a:r>
              <a:rPr lang="en-IN" i="1" dirty="0"/>
              <a:t> varchar(10</a:t>
            </a:r>
            <a:r>
              <a:rPr lang="en-IN" i="1" dirty="0" smtClean="0"/>
              <a:t>),</a:t>
            </a:r>
            <a:r>
              <a:rPr lang="en-IN" i="1" dirty="0" err="1" smtClean="0"/>
              <a:t>comm</a:t>
            </a:r>
            <a:r>
              <a:rPr lang="en-IN" i="1" dirty="0" smtClean="0"/>
              <a:t> </a:t>
            </a:r>
            <a:r>
              <a:rPr lang="en-IN" i="1" dirty="0" err="1" smtClean="0"/>
              <a:t>int</a:t>
            </a:r>
            <a:r>
              <a:rPr lang="en-IN" i="1" dirty="0" smtClean="0"/>
              <a:t> </a:t>
            </a:r>
            <a:r>
              <a:rPr lang="en-IN" i="1" dirty="0" smtClean="0">
                <a:solidFill>
                  <a:srgbClr val="FF0000"/>
                </a:solidFill>
              </a:rPr>
              <a:t>default 0</a:t>
            </a:r>
            <a:r>
              <a:rPr lang="en-IN" i="1" dirty="0" smtClean="0"/>
              <a:t>)</a:t>
            </a:r>
            <a:endParaRPr lang="en-IN" i="1" dirty="0"/>
          </a:p>
          <a:p>
            <a:pPr lvl="1"/>
            <a:endParaRPr lang="en-IN" dirty="0"/>
          </a:p>
        </p:txBody>
      </p:sp>
    </p:spTree>
    <p:extLst>
      <p:ext uri="{BB962C8B-B14F-4D97-AF65-F5344CB8AC3E}">
        <p14:creationId xmlns:p14="http://schemas.microsoft.com/office/powerpoint/2010/main" val="8314307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768349" y="1084263"/>
            <a:ext cx="7692069" cy="3555047"/>
          </a:xfrm>
        </p:spPr>
        <p:txBody>
          <a:bodyPr/>
          <a:lstStyle/>
          <a:p>
            <a:r>
              <a:rPr lang="en-US" altLang="en-US" sz="1700" dirty="0"/>
              <a:t>Procedural versus non-procedural, or declarative</a:t>
            </a:r>
          </a:p>
          <a:p>
            <a:r>
              <a:rPr lang="en-US" altLang="en-US" sz="1700" dirty="0"/>
              <a:t>“Pure” languages:</a:t>
            </a:r>
          </a:p>
          <a:p>
            <a:pPr lvl="1"/>
            <a:r>
              <a:rPr lang="en-US" altLang="en-US" sz="1700" dirty="0"/>
              <a:t>Relational algebra</a:t>
            </a:r>
          </a:p>
          <a:p>
            <a:pPr lvl="1"/>
            <a:r>
              <a:rPr lang="en-US" altLang="en-US" sz="1700" dirty="0"/>
              <a:t>Tuple relational calculus</a:t>
            </a:r>
          </a:p>
          <a:p>
            <a:pPr lvl="1"/>
            <a:r>
              <a:rPr lang="en-US" altLang="en-US" sz="1700" dirty="0"/>
              <a:t>Domain relational calculus</a:t>
            </a:r>
          </a:p>
          <a:p>
            <a:r>
              <a:rPr lang="en-US" altLang="en-US" sz="1700" dirty="0"/>
              <a:t>The above 3 pure languages are equivalent in computing power</a:t>
            </a:r>
          </a:p>
          <a:p>
            <a:r>
              <a:rPr lang="en-US" altLang="en-US" sz="1700" dirty="0"/>
              <a:t>We will concentrate in this chapter on relational algebra</a:t>
            </a:r>
          </a:p>
          <a:p>
            <a:pPr lvl="1"/>
            <a:r>
              <a:rPr lang="en-US" altLang="en-US" sz="1700" dirty="0"/>
              <a:t>Not </a:t>
            </a:r>
            <a:r>
              <a:rPr lang="en-US" altLang="en-US" dirty="0"/>
              <a:t>T</a:t>
            </a:r>
            <a:r>
              <a:rPr lang="en-US" altLang="en-US" sz="1700" dirty="0"/>
              <a:t>uring-machine equivalent</a:t>
            </a:r>
          </a:p>
          <a:p>
            <a:pPr lvl="1"/>
            <a:r>
              <a:rPr lang="en-US" altLang="en-US" sz="1700" dirty="0"/>
              <a:t>Consists of 6 basic operations</a:t>
            </a:r>
          </a:p>
          <a:p>
            <a:pPr lvl="1"/>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a:t>
            </a:r>
            <a:endParaRPr lang="en-IN" dirty="0"/>
          </a:p>
        </p:txBody>
      </p:sp>
      <p:sp>
        <p:nvSpPr>
          <p:cNvPr id="3" name="Content Placeholder 2"/>
          <p:cNvSpPr>
            <a:spLocks noGrp="1"/>
          </p:cNvSpPr>
          <p:nvPr>
            <p:ph idx="1"/>
          </p:nvPr>
        </p:nvSpPr>
        <p:spPr>
          <a:xfrm>
            <a:off x="768350" y="727075"/>
            <a:ext cx="7707313" cy="4903787"/>
          </a:xfrm>
        </p:spPr>
        <p:txBody>
          <a:bodyPr/>
          <a:lstStyle/>
          <a:p>
            <a:pPr algn="just"/>
            <a:r>
              <a:rPr lang="en-IN" dirty="0"/>
              <a:t>Every database management system must define a query language to allow users to access the data stored in the database. </a:t>
            </a:r>
            <a:endParaRPr lang="en-IN" dirty="0" smtClean="0"/>
          </a:p>
          <a:p>
            <a:pPr algn="just"/>
            <a:r>
              <a:rPr lang="en-IN" b="1" dirty="0" smtClean="0"/>
              <a:t>Relational </a:t>
            </a:r>
            <a:r>
              <a:rPr lang="en-IN" b="1" dirty="0"/>
              <a:t>Algebra</a:t>
            </a:r>
            <a:r>
              <a:rPr lang="en-IN" dirty="0"/>
              <a:t> is a procedural query language used to query the database tables to access data in different ways.</a:t>
            </a:r>
          </a:p>
          <a:p>
            <a:pPr algn="just"/>
            <a:r>
              <a:rPr lang="en-IN" dirty="0"/>
              <a:t>In relational algebra, input is a relation(table from which data has to be accessed) and output is also a relation(a temporary table holding the data asked for by the user).</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993" y="2806815"/>
            <a:ext cx="7508026" cy="3773397"/>
          </a:xfrm>
          <a:prstGeom prst="rect">
            <a:avLst/>
          </a:prstGeom>
        </p:spPr>
      </p:pic>
    </p:spTree>
    <p:extLst>
      <p:ext uri="{BB962C8B-B14F-4D97-AF65-F5344CB8AC3E}">
        <p14:creationId xmlns:p14="http://schemas.microsoft.com/office/powerpoint/2010/main" val="2743841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Relational Algebra</a:t>
            </a:r>
          </a:p>
        </p:txBody>
      </p:sp>
      <p:sp>
        <p:nvSpPr>
          <p:cNvPr id="7170" name="Rectangle 3"/>
          <p:cNvSpPr>
            <a:spLocks noGrp="1" noChangeArrowheads="1"/>
          </p:cNvSpPr>
          <p:nvPr>
            <p:ph type="body" idx="1"/>
          </p:nvPr>
        </p:nvSpPr>
        <p:spPr>
          <a:xfrm>
            <a:off x="768350" y="914400"/>
            <a:ext cx="7558903" cy="5040313"/>
          </a:xfrm>
        </p:spPr>
        <p:txBody>
          <a:bodyPr/>
          <a:lstStyle/>
          <a:p>
            <a:pPr algn="just"/>
            <a:r>
              <a:rPr lang="en-IN" dirty="0"/>
              <a:t>Relational Algebra works on the whole table at once, so we do not have to use loops </a:t>
            </a:r>
            <a:r>
              <a:rPr lang="en-IN" dirty="0" err="1"/>
              <a:t>etc</a:t>
            </a:r>
            <a:r>
              <a:rPr lang="en-IN" dirty="0"/>
              <a:t> to iterate over all the rows(tuples) of data one by one</a:t>
            </a:r>
            <a:r>
              <a:rPr lang="en-IN" dirty="0" smtClean="0"/>
              <a:t>.</a:t>
            </a:r>
          </a:p>
          <a:p>
            <a:r>
              <a:rPr lang="en-IN" dirty="0"/>
              <a:t>Relational Algebra is formal description </a:t>
            </a:r>
            <a:r>
              <a:rPr lang="en-IN" dirty="0" smtClean="0"/>
              <a:t>of how </a:t>
            </a:r>
            <a:r>
              <a:rPr lang="en-IN" dirty="0"/>
              <a:t>relational database operates</a:t>
            </a:r>
            <a:r>
              <a:rPr lang="en-IN" dirty="0" smtClean="0"/>
              <a:t>.</a:t>
            </a:r>
          </a:p>
          <a:p>
            <a:r>
              <a:rPr lang="en-IN" dirty="0"/>
              <a:t>It is a procedural query language, i.e. </a:t>
            </a:r>
            <a:r>
              <a:rPr lang="en-IN" dirty="0" smtClean="0"/>
              <a:t>user must </a:t>
            </a:r>
            <a:r>
              <a:rPr lang="en-IN" dirty="0"/>
              <a:t>define both “how” and “what” </a:t>
            </a:r>
            <a:r>
              <a:rPr lang="en-IN" dirty="0" smtClean="0"/>
              <a:t>to retrieve</a:t>
            </a:r>
            <a:r>
              <a:rPr lang="en-IN" dirty="0"/>
              <a:t>.</a:t>
            </a:r>
            <a:endParaRPr lang="en-IN" dirty="0" smtClean="0"/>
          </a:p>
          <a:p>
            <a:pPr algn="just"/>
            <a:r>
              <a:rPr lang="en-IN" dirty="0" smtClean="0"/>
              <a:t> </a:t>
            </a:r>
            <a:r>
              <a:rPr lang="en-IN" dirty="0"/>
              <a:t>All we have to do is specify the </a:t>
            </a:r>
            <a:r>
              <a:rPr lang="en-IN" dirty="0" smtClean="0"/>
              <a:t>relation(table) </a:t>
            </a:r>
            <a:r>
              <a:rPr lang="en-IN" dirty="0"/>
              <a:t>name from which we need the data, and in a single line of command, relational algebra will traverse the entire given table to fetch data for you</a:t>
            </a:r>
            <a:r>
              <a:rPr lang="en-IN" dirty="0" smtClean="0"/>
              <a:t>.</a:t>
            </a:r>
          </a:p>
          <a:p>
            <a:pPr lvl="1"/>
            <a:endParaRPr lang="en-US" altLang="en-US" sz="2000" i="1" dirty="0">
              <a:sym typeface="Symbol" panose="05050102010706020507" pitchFamily="18" charset="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50" y="0"/>
            <a:ext cx="8077200" cy="609600"/>
          </a:xfrm>
        </p:spPr>
        <p:txBody>
          <a:bodyPr/>
          <a:lstStyle/>
          <a:p>
            <a:r>
              <a:rPr lang="en-IN" dirty="0" smtClean="0"/>
              <a:t>Operators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671" y="0"/>
                <a:ext cx="7720557" cy="5102296"/>
              </a:xfrm>
            </p:spPr>
            <p:txBody>
              <a:bodyPr/>
              <a:lstStyle/>
              <a:p>
                <a:pPr marL="800100" lvl="1" indent="-342900">
                  <a:buFont typeface="+mj-lt"/>
                  <a:buAutoNum type="arabicPeriod"/>
                </a:pPr>
                <a:r>
                  <a:rPr lang="en-US" altLang="en-US" sz="1800" dirty="0"/>
                  <a:t>S</a:t>
                </a:r>
                <a:r>
                  <a:rPr lang="en-US" altLang="en-US" sz="1800" dirty="0" smtClean="0"/>
                  <a:t>elect</a:t>
                </a:r>
                <a:r>
                  <a:rPr lang="en-US" altLang="en-US" sz="1800" dirty="0"/>
                  <a:t>: </a:t>
                </a:r>
                <a:r>
                  <a:rPr kumimoji="0" lang="en-US" altLang="en-US" sz="2400" b="1" dirty="0">
                    <a:sym typeface="Symbol" panose="05050102010706020507" pitchFamily="18" charset="2"/>
                  </a:rPr>
                  <a:t></a:t>
                </a:r>
                <a:endParaRPr lang="en-US" altLang="en-US" sz="2000" b="1" dirty="0"/>
              </a:p>
              <a:p>
                <a:pPr marL="800100" lvl="1" indent="-342900">
                  <a:buFont typeface="+mj-lt"/>
                  <a:buAutoNum type="arabicPeriod"/>
                </a:pPr>
                <a:r>
                  <a:rPr lang="en-US" altLang="en-US" sz="1800" dirty="0" smtClean="0"/>
                  <a:t>Project</a:t>
                </a:r>
                <a:r>
                  <a:rPr lang="en-US" altLang="en-US" sz="1800" dirty="0"/>
                  <a:t>: </a:t>
                </a:r>
                <a:r>
                  <a:rPr lang="en-US" altLang="en-US" sz="1800" b="1" dirty="0" smtClean="0">
                    <a:sym typeface="Symbol" panose="05050102010706020507" pitchFamily="18" charset="2"/>
                  </a:rPr>
                  <a:t></a:t>
                </a:r>
              </a:p>
              <a:p>
                <a:pPr marL="800100" lvl="1" indent="-342900">
                  <a:buFont typeface="+mj-lt"/>
                  <a:buAutoNum type="arabicPeriod"/>
                </a:pPr>
                <a:r>
                  <a:rPr lang="en-US" altLang="en-US" sz="1800" dirty="0" smtClean="0">
                    <a:sym typeface="Symbol" panose="05050102010706020507" pitchFamily="18" charset="2"/>
                  </a:rPr>
                  <a:t>Cartesian product: </a:t>
                </a:r>
                <a:r>
                  <a:rPr lang="en-US" altLang="en-US" sz="1800" b="1" dirty="0" smtClean="0">
                    <a:sym typeface="Symbol" panose="05050102010706020507" pitchFamily="18" charset="2"/>
                  </a:rPr>
                  <a:t>X</a:t>
                </a:r>
              </a:p>
              <a:p>
                <a:pPr marL="800100" lvl="1" indent="-342900">
                  <a:buFont typeface="+mj-lt"/>
                  <a:buAutoNum type="arabicPeriod"/>
                </a:pPr>
                <a:r>
                  <a:rPr lang="en-US" altLang="en-US" sz="1800" dirty="0" smtClean="0">
                    <a:sym typeface="Symbol" panose="05050102010706020507" pitchFamily="18" charset="2"/>
                  </a:rPr>
                  <a:t>Inner Join:</a:t>
                </a:r>
              </a:p>
              <a:p>
                <a:pPr marL="1143000" lvl="2" indent="-342900">
                  <a:buFont typeface="+mj-lt"/>
                  <a:buAutoNum type="arabicPeriod"/>
                </a:pPr>
                <a:r>
                  <a:rPr lang="en-US" altLang="en-US" sz="1800" dirty="0" smtClean="0">
                    <a:sym typeface="Symbol" panose="05050102010706020507" pitchFamily="18" charset="2"/>
                  </a:rPr>
                  <a:t>Natural Join: </a:t>
                </a:r>
              </a:p>
              <a:p>
                <a:pPr marL="1143000" lvl="2" indent="-342900">
                  <a:buFont typeface="+mj-lt"/>
                  <a:buAutoNum type="arabicPeriod"/>
                </a:pPr>
                <a:r>
                  <a:rPr lang="en-US" altLang="en-US" sz="1800" dirty="0" smtClean="0">
                    <a:sym typeface="Symbol" panose="05050102010706020507" pitchFamily="18" charset="2"/>
                  </a:rPr>
                  <a:t>Theta join: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a:latin typeface="Cambria Math" panose="02040503050406030204" pitchFamily="18" charset="0"/>
                          </a:rPr>
                          <m:t>𝜃</m:t>
                        </m:r>
                      </m:sub>
                    </m:sSub>
                  </m:oMath>
                </a14:m>
                <a:endParaRPr lang="en-US" altLang="en-US" sz="1800" dirty="0"/>
              </a:p>
              <a:p>
                <a:pPr marL="800100" lvl="1" indent="-342900">
                  <a:buFont typeface="+mj-lt"/>
                  <a:buAutoNum type="arabicPeriod"/>
                </a:pPr>
                <a:r>
                  <a:rPr lang="en-US" altLang="en-US" sz="1800" dirty="0" smtClean="0"/>
                  <a:t>Outer join</a:t>
                </a:r>
              </a:p>
              <a:p>
                <a:pPr marL="1143000" lvl="2" indent="-342900">
                  <a:buFont typeface="+mj-lt"/>
                  <a:buAutoNum type="arabicPeriod"/>
                </a:pPr>
                <a:r>
                  <a:rPr lang="en-US" altLang="en-US" sz="1800" dirty="0" smtClean="0"/>
                  <a:t>Left outer join:</a:t>
                </a:r>
              </a:p>
              <a:p>
                <a:pPr marL="1143000" lvl="2" indent="-342900">
                  <a:buFont typeface="+mj-lt"/>
                  <a:buAutoNum type="arabicPeriod"/>
                </a:pPr>
                <a:r>
                  <a:rPr lang="en-US" altLang="en-US" sz="1800" dirty="0" smtClean="0"/>
                  <a:t>Right outer join: </a:t>
                </a:r>
              </a:p>
              <a:p>
                <a:pPr marL="1143000" lvl="2" indent="-342900">
                  <a:buFont typeface="+mj-lt"/>
                  <a:buAutoNum type="arabicPeriod"/>
                </a:pPr>
                <a:r>
                  <a:rPr lang="en-US" altLang="en-US" sz="1800" dirty="0" smtClean="0"/>
                  <a:t>Full outer join or outer join: </a:t>
                </a:r>
              </a:p>
              <a:p>
                <a:pPr marL="800100" lvl="1" indent="-342900">
                  <a:buFont typeface="+mj-lt"/>
                  <a:buAutoNum type="arabicPeriod"/>
                </a:pPr>
                <a:r>
                  <a:rPr lang="en-US" altLang="en-US" sz="1800" dirty="0" smtClean="0"/>
                  <a:t>Additional operator:</a:t>
                </a:r>
              </a:p>
              <a:p>
                <a:pPr marL="1200150" lvl="2" indent="-342900">
                  <a:lnSpc>
                    <a:spcPct val="160000"/>
                  </a:lnSpc>
                  <a:buFont typeface="+mj-lt"/>
                  <a:buAutoNum type="arabicPeriod"/>
                </a:pPr>
                <a:r>
                  <a:rPr lang="en-US" altLang="en-US" sz="1800" dirty="0"/>
                  <a:t>Set </a:t>
                </a:r>
                <a:r>
                  <a:rPr lang="en-US" altLang="en-US" sz="1800" dirty="0" smtClean="0"/>
                  <a:t>union: </a:t>
                </a:r>
                <a:r>
                  <a:rPr lang="en-US" altLang="en-US" sz="1800" b="1" dirty="0" smtClean="0">
                    <a:sym typeface="Symbol" panose="05050102010706020507" pitchFamily="18" charset="2"/>
                  </a:rPr>
                  <a:t></a:t>
                </a:r>
                <a:endParaRPr lang="en-US" altLang="en-US" sz="1800" dirty="0" smtClean="0"/>
              </a:p>
              <a:p>
                <a:pPr marL="1200150" lvl="2" indent="-342900">
                  <a:buFont typeface="+mj-lt"/>
                  <a:buAutoNum type="arabicPeriod"/>
                </a:pPr>
                <a:r>
                  <a:rPr lang="en-US" altLang="en-US" sz="1800" dirty="0" smtClean="0"/>
                  <a:t>Set intersection : </a:t>
                </a:r>
                <a:r>
                  <a:rPr lang="en-US" altLang="en-US" sz="1800" b="1" dirty="0" smtClean="0"/>
                  <a:t>∩</a:t>
                </a:r>
              </a:p>
              <a:p>
                <a:pPr marL="1200150" lvl="2" indent="-342900">
                  <a:buFont typeface="+mj-lt"/>
                  <a:buAutoNum type="arabicPeriod"/>
                </a:pPr>
                <a:r>
                  <a:rPr lang="en-US" altLang="en-US" sz="1800" dirty="0" smtClean="0"/>
                  <a:t>Set difference: --  </a:t>
                </a:r>
                <a:endParaRPr lang="en-US" altLang="en-US" sz="1800" dirty="0"/>
              </a:p>
              <a:p>
                <a:pPr marL="1200150" lvl="2" indent="-342900">
                  <a:buFont typeface="+mj-lt"/>
                  <a:buAutoNum type="arabicPeriod"/>
                </a:pPr>
                <a:r>
                  <a:rPr lang="en-US" altLang="en-US" sz="1800" dirty="0" smtClean="0"/>
                  <a:t>Division: </a:t>
                </a:r>
                <a:r>
                  <a:rPr lang="en-US" altLang="en-US" sz="1800" b="1" dirty="0" smtClean="0"/>
                  <a:t>/</a:t>
                </a:r>
              </a:p>
              <a:p>
                <a:pPr marL="1200150" lvl="2" indent="-342900">
                  <a:buFont typeface="+mj-lt"/>
                  <a:buAutoNum type="arabicPeriod"/>
                </a:pPr>
                <a:r>
                  <a:rPr lang="en-US" altLang="en-US" sz="1800" dirty="0"/>
                  <a:t>rename: </a:t>
                </a:r>
                <a:r>
                  <a:rPr lang="en-US" altLang="en-US" sz="2000" b="1" i="1" dirty="0" smtClean="0">
                    <a:sym typeface="Symbol" panose="05050102010706020507" pitchFamily="18" charset="2"/>
                  </a:rPr>
                  <a:t></a:t>
                </a:r>
                <a:endParaRPr lang="en-US" altLang="en-US" sz="1800" b="1" dirty="0"/>
              </a:p>
              <a:p>
                <a:pPr marL="1200150" lvl="2" indent="-342900">
                  <a:buFont typeface="+mj-lt"/>
                  <a:buAutoNum type="arabicPeriod"/>
                </a:pPr>
                <a:r>
                  <a:rPr lang="en-US" altLang="en-US" sz="1800" dirty="0" smtClean="0"/>
                  <a:t>Assignment: </a:t>
                </a:r>
                <a:r>
                  <a:rPr lang="en-US" altLang="en-US" sz="1800" b="1" dirty="0" smtClean="0">
                    <a:sym typeface="Wingdings" panose="05000000000000000000" pitchFamily="2" charset="2"/>
                  </a:rPr>
                  <a:t></a:t>
                </a:r>
                <a:endParaRPr lang="en-US" altLang="en-US" sz="1800" b="1" dirty="0" smtClean="0"/>
              </a:p>
              <a:p>
                <a:pPr marL="1200150" lvl="2" indent="-342900">
                  <a:buFont typeface="+mj-lt"/>
                  <a:buAutoNum type="arabicPeriod"/>
                </a:pPr>
                <a:endParaRPr lang="en-US" alt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671" y="0"/>
                <a:ext cx="7720557" cy="5102296"/>
              </a:xfrm>
              <a:blipFill rotWithShape="0">
                <a:blip r:embed="rId2"/>
                <a:stretch>
                  <a:fillRect t="-956" b="-33453"/>
                </a:stretch>
              </a:blipFill>
            </p:spPr>
            <p:txBody>
              <a:bodyPr/>
              <a:lstStyle/>
              <a:p>
                <a:r>
                  <a:rPr lang="en-IN">
                    <a:noFill/>
                  </a:rPr>
                  <a:t> </a:t>
                </a:r>
              </a:p>
            </p:txBody>
          </p:sp>
        </mc:Fallback>
      </mc:AlternateContent>
      <p:sp>
        <p:nvSpPr>
          <p:cNvPr id="4" name="AutoShape 4"/>
          <p:cNvSpPr>
            <a:spLocks noChangeArrowheads="1"/>
          </p:cNvSpPr>
          <p:nvPr/>
        </p:nvSpPr>
        <p:spPr bwMode="auto">
          <a:xfrm rot="16200000" flipV="1">
            <a:off x="3616159" y="1650881"/>
            <a:ext cx="233764" cy="231254"/>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5" name="Picture 4"/>
          <p:cNvPicPr>
            <a:picLocks noChangeAspect="1"/>
          </p:cNvPicPr>
          <p:nvPr/>
        </p:nvPicPr>
        <p:blipFill>
          <a:blip r:embed="rId3"/>
          <a:stretch>
            <a:fillRect/>
          </a:stretch>
        </p:blipFill>
        <p:spPr>
          <a:xfrm>
            <a:off x="3848668" y="2784769"/>
            <a:ext cx="382593" cy="277292"/>
          </a:xfrm>
          <a:prstGeom prst="rect">
            <a:avLst/>
          </a:prstGeom>
        </p:spPr>
      </p:pic>
      <p:pic>
        <p:nvPicPr>
          <p:cNvPr id="6" name="Picture 5"/>
          <p:cNvPicPr>
            <a:picLocks noChangeAspect="1"/>
          </p:cNvPicPr>
          <p:nvPr/>
        </p:nvPicPr>
        <p:blipFill>
          <a:blip r:embed="rId3"/>
          <a:stretch>
            <a:fillRect/>
          </a:stretch>
        </p:blipFill>
        <p:spPr>
          <a:xfrm rot="10800000">
            <a:off x="3848668" y="3215551"/>
            <a:ext cx="382593" cy="277292"/>
          </a:xfrm>
          <a:prstGeom prst="rect">
            <a:avLst/>
          </a:prstGeom>
        </p:spPr>
      </p:pic>
      <p:pic>
        <p:nvPicPr>
          <p:cNvPr id="7" name="Picture 6"/>
          <p:cNvPicPr>
            <a:picLocks noChangeAspect="1"/>
          </p:cNvPicPr>
          <p:nvPr/>
        </p:nvPicPr>
        <p:blipFill>
          <a:blip r:embed="rId4"/>
          <a:stretch>
            <a:fillRect/>
          </a:stretch>
        </p:blipFill>
        <p:spPr>
          <a:xfrm>
            <a:off x="5009758" y="3560100"/>
            <a:ext cx="435699" cy="351371"/>
          </a:xfrm>
          <a:prstGeom prst="rect">
            <a:avLst/>
          </a:prstGeom>
        </p:spPr>
      </p:pic>
    </p:spTree>
    <p:extLst>
      <p:ext uri="{BB962C8B-B14F-4D97-AF65-F5344CB8AC3E}">
        <p14:creationId xmlns:p14="http://schemas.microsoft.com/office/powerpoint/2010/main" val="358770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Relation</a:t>
            </a:r>
            <a:endParaRPr lang="en-IN" dirty="0"/>
          </a:p>
        </p:txBody>
      </p:sp>
      <p:pic>
        <p:nvPicPr>
          <p:cNvPr id="5" name="Picture 4"/>
          <p:cNvPicPr>
            <a:picLocks noChangeAspect="1"/>
          </p:cNvPicPr>
          <p:nvPr/>
        </p:nvPicPr>
        <p:blipFill>
          <a:blip r:embed="rId2"/>
          <a:stretch>
            <a:fillRect/>
          </a:stretch>
        </p:blipFill>
        <p:spPr>
          <a:xfrm>
            <a:off x="0" y="-15939"/>
            <a:ext cx="3931056" cy="2529172"/>
          </a:xfrm>
          <a:prstGeom prst="rect">
            <a:avLst/>
          </a:prstGeom>
        </p:spPr>
      </p:pic>
      <p:pic>
        <p:nvPicPr>
          <p:cNvPr id="6" name="Picture 5"/>
          <p:cNvPicPr>
            <a:picLocks noChangeAspect="1"/>
          </p:cNvPicPr>
          <p:nvPr/>
        </p:nvPicPr>
        <p:blipFill>
          <a:blip r:embed="rId3"/>
          <a:stretch>
            <a:fillRect/>
          </a:stretch>
        </p:blipFill>
        <p:spPr>
          <a:xfrm>
            <a:off x="4665734" y="1567882"/>
            <a:ext cx="4478266" cy="4015836"/>
          </a:xfrm>
          <a:prstGeom prst="rect">
            <a:avLst/>
          </a:prstGeom>
        </p:spPr>
      </p:pic>
      <p:sp>
        <p:nvSpPr>
          <p:cNvPr id="7" name="Rectangle 6"/>
          <p:cNvSpPr/>
          <p:nvPr/>
        </p:nvSpPr>
        <p:spPr>
          <a:xfrm>
            <a:off x="6380869" y="5583718"/>
            <a:ext cx="947695" cy="338554"/>
          </a:xfrm>
          <a:prstGeom prst="rect">
            <a:avLst/>
          </a:prstGeom>
        </p:spPr>
        <p:txBody>
          <a:bodyPr wrap="none">
            <a:spAutoFit/>
          </a:bodyPr>
          <a:lstStyle/>
          <a:p>
            <a:r>
              <a:rPr lang="en-US" b="1" dirty="0" smtClean="0"/>
              <a:t>teaches</a:t>
            </a:r>
            <a:endParaRPr lang="en-IN" b="1" dirty="0"/>
          </a:p>
        </p:txBody>
      </p:sp>
      <p:sp>
        <p:nvSpPr>
          <p:cNvPr id="8" name="Rectangle 7"/>
          <p:cNvSpPr/>
          <p:nvPr/>
        </p:nvSpPr>
        <p:spPr>
          <a:xfrm>
            <a:off x="3931056" y="691212"/>
            <a:ext cx="1301959" cy="338554"/>
          </a:xfrm>
          <a:prstGeom prst="rect">
            <a:avLst/>
          </a:prstGeom>
        </p:spPr>
        <p:txBody>
          <a:bodyPr wrap="none">
            <a:spAutoFit/>
          </a:bodyPr>
          <a:lstStyle/>
          <a:p>
            <a:r>
              <a:rPr lang="en-US" b="1" dirty="0" smtClean="0"/>
              <a:t>department</a:t>
            </a:r>
            <a:endParaRPr lang="en-IN" b="1" dirty="0"/>
          </a:p>
        </p:txBody>
      </p:sp>
      <p:sp>
        <p:nvSpPr>
          <p:cNvPr id="9" name="Rectangle 8"/>
          <p:cNvSpPr/>
          <p:nvPr/>
        </p:nvSpPr>
        <p:spPr>
          <a:xfrm>
            <a:off x="1575690" y="6250771"/>
            <a:ext cx="1143262" cy="338554"/>
          </a:xfrm>
          <a:prstGeom prst="rect">
            <a:avLst/>
          </a:prstGeom>
        </p:spPr>
        <p:txBody>
          <a:bodyPr wrap="none">
            <a:spAutoFit/>
          </a:bodyPr>
          <a:lstStyle/>
          <a:p>
            <a:r>
              <a:rPr lang="en-US" b="1" dirty="0" smtClean="0"/>
              <a:t>Instructor</a:t>
            </a:r>
            <a:endParaRPr lang="en-IN" b="1" dirty="0"/>
          </a:p>
        </p:txBody>
      </p:sp>
      <p:pic>
        <p:nvPicPr>
          <p:cNvPr id="10" name="Graphic 5">
            <a:extLst>
              <a:ext uri="{FF2B5EF4-FFF2-40B4-BE49-F238E27FC236}">
                <a16:creationId xmlns:a16="http://schemas.microsoft.com/office/drawing/2014/main" xmlns="" id="{BD43850F-C798-4B0C-AB3F-7891AC78428F}"/>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t="-1" b="12197"/>
          <a:stretch/>
        </p:blipFill>
        <p:spPr>
          <a:xfrm>
            <a:off x="-275998" y="2513233"/>
            <a:ext cx="4947441" cy="3906815"/>
          </a:xfrm>
          <a:prstGeom prst="rect">
            <a:avLst/>
          </a:prstGeom>
        </p:spPr>
      </p:pic>
    </p:spTree>
    <p:extLst>
      <p:ext uri="{BB962C8B-B14F-4D97-AF65-F5344CB8AC3E}">
        <p14:creationId xmlns:p14="http://schemas.microsoft.com/office/powerpoint/2010/main" val="3072971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Example of a </a:t>
            </a:r>
            <a:r>
              <a:rPr lang="en-US" altLang="en-US" sz="2800" i="1" dirty="0">
                <a:effectLst>
                  <a:outerShdw blurRad="38100" dist="38100" dir="2700000" algn="tl">
                    <a:srgbClr val="C0C0C0"/>
                  </a:outerShdw>
                </a:effectLst>
              </a:rPr>
              <a:t>Instructor</a:t>
            </a:r>
            <a:r>
              <a:rPr lang="en-US" altLang="en-US" sz="2800" dirty="0">
                <a:effectLst>
                  <a:outerShdw blurRad="38100" dist="38100" dir="2700000" algn="tl">
                    <a:srgbClr val="C0C0C0"/>
                  </a:outerShdw>
                </a:effectLst>
              </a:rPr>
              <a:t>  Relation</a:t>
            </a:r>
          </a:p>
        </p:txBody>
      </p:sp>
      <p:sp>
        <p:nvSpPr>
          <p:cNvPr id="5123" name="Text Box 4"/>
          <p:cNvSpPr txBox="1">
            <a:spLocks noChangeArrowheads="1"/>
          </p:cNvSpPr>
          <p:nvPr/>
        </p:nvSpPr>
        <p:spPr bwMode="auto">
          <a:xfrm>
            <a:off x="7040563" y="1333500"/>
            <a:ext cx="145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r>
              <a:rPr lang="en-US" altLang="en-US" sz="1800"/>
              <a:t>attributes</a:t>
            </a:r>
          </a:p>
          <a:p>
            <a:pPr algn="ctr"/>
            <a:r>
              <a:rPr lang="en-US" altLang="en-US" sz="1800"/>
              <a:t>(or columns)</a:t>
            </a:r>
            <a:endParaRPr lang="en-US" altLang="en-US"/>
          </a:p>
        </p:txBody>
      </p:sp>
      <p:sp>
        <p:nvSpPr>
          <p:cNvPr id="5124" name="Line 5"/>
          <p:cNvSpPr>
            <a:spLocks noChangeShapeType="1"/>
          </p:cNvSpPr>
          <p:nvPr/>
        </p:nvSpPr>
        <p:spPr bwMode="auto">
          <a:xfrm flipH="1">
            <a:off x="3238499" y="1565275"/>
            <a:ext cx="3927475" cy="3508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25" name="Line 6"/>
          <p:cNvSpPr>
            <a:spLocks noChangeShapeType="1"/>
          </p:cNvSpPr>
          <p:nvPr/>
        </p:nvSpPr>
        <p:spPr bwMode="auto">
          <a:xfrm flipH="1">
            <a:off x="4608513" y="1546225"/>
            <a:ext cx="2557461" cy="369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26" name="Line 7"/>
          <p:cNvSpPr>
            <a:spLocks noChangeShapeType="1"/>
          </p:cNvSpPr>
          <p:nvPr/>
        </p:nvSpPr>
        <p:spPr bwMode="auto">
          <a:xfrm flipH="1">
            <a:off x="5819775" y="1565275"/>
            <a:ext cx="132080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27" name="Text Box 8"/>
          <p:cNvSpPr txBox="1">
            <a:spLocks noChangeArrowheads="1"/>
          </p:cNvSpPr>
          <p:nvPr/>
        </p:nvSpPr>
        <p:spPr bwMode="auto">
          <a:xfrm>
            <a:off x="6988175" y="2522538"/>
            <a:ext cx="108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r>
              <a:rPr lang="en-US" altLang="en-US" sz="1800"/>
              <a:t>tuples</a:t>
            </a:r>
          </a:p>
          <a:p>
            <a:pPr algn="ctr"/>
            <a:r>
              <a:rPr lang="en-US" altLang="en-US" sz="1800"/>
              <a:t>(or rows)</a:t>
            </a:r>
            <a:endParaRPr lang="en-US" altLang="en-US"/>
          </a:p>
        </p:txBody>
      </p:sp>
      <p:sp>
        <p:nvSpPr>
          <p:cNvPr id="5128" name="Line 9"/>
          <p:cNvSpPr>
            <a:spLocks noChangeShapeType="1"/>
          </p:cNvSpPr>
          <p:nvPr/>
        </p:nvSpPr>
        <p:spPr bwMode="auto">
          <a:xfrm flipH="1" flipV="1">
            <a:off x="6742113" y="2487613"/>
            <a:ext cx="369887" cy="220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29" name="Line 10"/>
          <p:cNvSpPr>
            <a:spLocks noChangeShapeType="1"/>
          </p:cNvSpPr>
          <p:nvPr/>
        </p:nvSpPr>
        <p:spPr bwMode="auto">
          <a:xfrm flipH="1">
            <a:off x="6729413" y="2706688"/>
            <a:ext cx="369887" cy="11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30" name="Line 11"/>
          <p:cNvSpPr>
            <a:spLocks noChangeShapeType="1"/>
          </p:cNvSpPr>
          <p:nvPr/>
        </p:nvSpPr>
        <p:spPr bwMode="auto">
          <a:xfrm flipH="1">
            <a:off x="6718300" y="2717800"/>
            <a:ext cx="392113" cy="3127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5131" name="Line 12"/>
          <p:cNvSpPr>
            <a:spLocks noChangeShapeType="1"/>
          </p:cNvSpPr>
          <p:nvPr/>
        </p:nvSpPr>
        <p:spPr bwMode="auto">
          <a:xfrm flipH="1">
            <a:off x="6729413" y="2727325"/>
            <a:ext cx="381000" cy="555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pic>
        <p:nvPicPr>
          <p:cNvPr id="3" name="Graphic 2">
            <a:extLst>
              <a:ext uri="{FF2B5EF4-FFF2-40B4-BE49-F238E27FC236}">
                <a16:creationId xmlns:a16="http://schemas.microsoft.com/office/drawing/2014/main" xmlns="" id="{30151978-E921-4884-8DCD-8A5563064E4B}"/>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b="13197"/>
          <a:stretch/>
        </p:blipFill>
        <p:spPr>
          <a:xfrm>
            <a:off x="1680369" y="1756896"/>
            <a:ext cx="5154612" cy="442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pic>
        <p:nvPicPr>
          <p:cNvPr id="4" name="Content Placeholder 3"/>
          <p:cNvPicPr>
            <a:picLocks noGrp="1" noChangeAspect="1"/>
          </p:cNvPicPr>
          <p:nvPr>
            <p:ph idx="1"/>
          </p:nvPr>
        </p:nvPicPr>
        <p:blipFill>
          <a:blip r:embed="rId2"/>
          <a:stretch>
            <a:fillRect/>
          </a:stretch>
        </p:blipFill>
        <p:spPr>
          <a:xfrm>
            <a:off x="768350" y="727075"/>
            <a:ext cx="7799657" cy="4254358"/>
          </a:xfrm>
          <a:prstGeom prst="rect">
            <a:avLst/>
          </a:prstGeom>
        </p:spPr>
      </p:pic>
      <p:sp>
        <p:nvSpPr>
          <p:cNvPr id="5" name="Rectangle 4"/>
          <p:cNvSpPr/>
          <p:nvPr/>
        </p:nvSpPr>
        <p:spPr>
          <a:xfrm>
            <a:off x="4205551" y="4981433"/>
            <a:ext cx="925253" cy="338554"/>
          </a:xfrm>
          <a:prstGeom prst="rect">
            <a:avLst/>
          </a:prstGeom>
        </p:spPr>
        <p:txBody>
          <a:bodyPr wrap="none">
            <a:spAutoFit/>
          </a:bodyPr>
          <a:lstStyle/>
          <a:p>
            <a:r>
              <a:rPr lang="en-US" b="1" dirty="0" smtClean="0">
                <a:sym typeface="Symbol" panose="05050102010706020507" pitchFamily="18" charset="2"/>
              </a:rPr>
              <a:t>Section</a:t>
            </a:r>
            <a:endParaRPr lang="en-IN" b="1" dirty="0"/>
          </a:p>
        </p:txBody>
      </p:sp>
    </p:spTree>
    <p:extLst>
      <p:ext uri="{BB962C8B-B14F-4D97-AF65-F5344CB8AC3E}">
        <p14:creationId xmlns:p14="http://schemas.microsoft.com/office/powerpoint/2010/main" val="2341283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sz="2800" dirty="0" smtClean="0"/>
              <a:t>1. Select </a:t>
            </a:r>
            <a:r>
              <a:rPr lang="en-US" altLang="en-US" sz="2800" dirty="0"/>
              <a:t>Operation</a:t>
            </a:r>
          </a:p>
        </p:txBody>
      </p:sp>
      <p:sp>
        <p:nvSpPr>
          <p:cNvPr id="8194" name="Rectangle 3"/>
          <p:cNvSpPr>
            <a:spLocks noGrp="1" noChangeArrowheads="1"/>
          </p:cNvSpPr>
          <p:nvPr>
            <p:ph type="body" idx="1"/>
          </p:nvPr>
        </p:nvSpPr>
        <p:spPr>
          <a:xfrm>
            <a:off x="768350" y="1173574"/>
            <a:ext cx="7612170" cy="3350300"/>
          </a:xfrm>
        </p:spPr>
        <p:txBody>
          <a:bodyPr/>
          <a:lstStyle/>
          <a:p>
            <a:pPr>
              <a:lnSpc>
                <a:spcPct val="90000"/>
              </a:lnSpc>
              <a:tabLst>
                <a:tab pos="1658938" algn="l"/>
                <a:tab pos="3149600" algn="ctr"/>
                <a:tab pos="3425825" algn="l"/>
              </a:tabLst>
            </a:pPr>
            <a:r>
              <a:rPr lang="en-US" altLang="en-US" sz="1700" dirty="0"/>
              <a:t>The  </a:t>
            </a:r>
            <a:r>
              <a:rPr lang="en-US" altLang="en-US" sz="1700" b="1" dirty="0"/>
              <a:t>selec</a:t>
            </a:r>
            <a:r>
              <a:rPr lang="en-US" altLang="en-US" sz="1700" dirty="0"/>
              <a:t>t operation selects tuples that satisfy a given predicate</a:t>
            </a:r>
            <a:r>
              <a:rPr lang="en-US" altLang="en-US" sz="1700" dirty="0" smtClean="0"/>
              <a:t>.</a:t>
            </a:r>
          </a:p>
          <a:p>
            <a:pPr marL="0" indent="0">
              <a:lnSpc>
                <a:spcPct val="90000"/>
              </a:lnSpc>
              <a:buNone/>
              <a:tabLst>
                <a:tab pos="1658938" algn="l"/>
                <a:tab pos="3149600" algn="ctr"/>
                <a:tab pos="3425825" algn="l"/>
              </a:tabLst>
            </a:pPr>
            <a:endParaRPr lang="en-US" altLang="en-US" sz="1700" dirty="0"/>
          </a:p>
          <a:p>
            <a:pPr>
              <a:lnSpc>
                <a:spcPct val="90000"/>
              </a:lnSpc>
              <a:tabLst>
                <a:tab pos="1658938" algn="l"/>
                <a:tab pos="3149600" algn="ctr"/>
                <a:tab pos="3425825" algn="l"/>
              </a:tabLst>
            </a:pPr>
            <a:r>
              <a:rPr lang="en-US" altLang="en-US" sz="1700" dirty="0"/>
              <a:t>Notation:  </a:t>
            </a:r>
            <a:r>
              <a:rPr lang="en-US" altLang="en-US" sz="2400" i="1" dirty="0">
                <a:sym typeface="Symbol" panose="05050102010706020507" pitchFamily="18" charset="2"/>
              </a:rPr>
              <a:t></a:t>
            </a:r>
            <a:r>
              <a:rPr lang="en-US" altLang="en-US" sz="2400" dirty="0">
                <a:sym typeface="Symbol" panose="05050102010706020507" pitchFamily="18" charset="2"/>
              </a:rPr>
              <a:t> </a:t>
            </a:r>
            <a:r>
              <a:rPr lang="en-US" altLang="en-US" sz="2400" i="1" baseline="-25000" dirty="0">
                <a:sym typeface="Symbol" panose="05050102010706020507" pitchFamily="18" charset="2"/>
              </a:rPr>
              <a:t>p </a:t>
            </a:r>
            <a:r>
              <a:rPr lang="en-US" altLang="en-US" sz="2400" dirty="0">
                <a:sym typeface="Symbol" panose="05050102010706020507" pitchFamily="18" charset="2"/>
              </a:rPr>
              <a:t>(</a:t>
            </a:r>
            <a:r>
              <a:rPr lang="en-US" altLang="en-US" sz="2400" i="1" dirty="0">
                <a:sym typeface="Symbol" panose="05050102010706020507" pitchFamily="18" charset="2"/>
              </a:rPr>
              <a:t>r</a:t>
            </a:r>
            <a:r>
              <a:rPr lang="en-US" altLang="en-US" sz="2400" dirty="0">
                <a:sym typeface="Symbol" panose="05050102010706020507" pitchFamily="18" charset="2"/>
              </a:rPr>
              <a:t>)</a:t>
            </a:r>
          </a:p>
          <a:p>
            <a:pPr lvl="1">
              <a:lnSpc>
                <a:spcPct val="90000"/>
              </a:lnSpc>
              <a:tabLst>
                <a:tab pos="1658938" algn="l"/>
                <a:tab pos="3149600" algn="ctr"/>
                <a:tab pos="3425825" algn="l"/>
              </a:tabLst>
            </a:pPr>
            <a:endParaRPr lang="en-US" altLang="en-US" i="1" dirty="0" smtClean="0">
              <a:sym typeface="Symbol" panose="05050102010706020507" pitchFamily="18" charset="2"/>
            </a:endParaRPr>
          </a:p>
          <a:p>
            <a:pPr lvl="1">
              <a:lnSpc>
                <a:spcPct val="90000"/>
              </a:lnSpc>
              <a:tabLst>
                <a:tab pos="1658938" algn="l"/>
                <a:tab pos="3149600" algn="ctr"/>
                <a:tab pos="3425825" algn="l"/>
              </a:tabLst>
            </a:pPr>
            <a:r>
              <a:rPr lang="en-US" altLang="en-US" i="1" dirty="0" smtClean="0">
                <a:sym typeface="Symbol" panose="05050102010706020507" pitchFamily="18" charset="2"/>
              </a:rPr>
              <a:t>p</a:t>
            </a:r>
            <a:r>
              <a:rPr lang="en-US" altLang="en-US" dirty="0" smtClean="0">
                <a:sym typeface="Symbol" panose="05050102010706020507" pitchFamily="18" charset="2"/>
              </a:rPr>
              <a:t> </a:t>
            </a:r>
            <a:r>
              <a:rPr lang="en-US" altLang="en-US" dirty="0">
                <a:sym typeface="Symbol" panose="05050102010706020507" pitchFamily="18" charset="2"/>
              </a:rPr>
              <a:t>is called the </a:t>
            </a:r>
            <a:r>
              <a:rPr lang="en-US" altLang="en-US" b="1" dirty="0">
                <a:solidFill>
                  <a:srgbClr val="002060"/>
                </a:solidFill>
                <a:sym typeface="Symbol" panose="05050102010706020507" pitchFamily="18" charset="2"/>
              </a:rPr>
              <a:t>selection predicate</a:t>
            </a:r>
          </a:p>
          <a:p>
            <a:pPr>
              <a:lnSpc>
                <a:spcPct val="90000"/>
              </a:lnSpc>
              <a:tabLst>
                <a:tab pos="1658938" algn="l"/>
                <a:tab pos="3149600" algn="ctr"/>
                <a:tab pos="3425825" algn="l"/>
              </a:tabLst>
            </a:pPr>
            <a:r>
              <a:rPr lang="en-US" altLang="en-US" sz="1700" dirty="0">
                <a:sym typeface="Symbol" panose="05050102010706020507" pitchFamily="18" charset="2"/>
              </a:rPr>
              <a:t>Example: select those tuples of the </a:t>
            </a:r>
            <a:r>
              <a:rPr lang="en-US" altLang="en-US" sz="1700" i="1" dirty="0">
                <a:sym typeface="Symbol" panose="05050102010706020507" pitchFamily="18" charset="2"/>
              </a:rPr>
              <a:t>instructor</a:t>
            </a:r>
            <a:r>
              <a:rPr lang="en-US" altLang="en-US" sz="1700" dirty="0">
                <a:sym typeface="Symbol" panose="05050102010706020507" pitchFamily="18" charset="2"/>
              </a:rPr>
              <a:t>  relation where the instructor is in the “Physics” department.</a:t>
            </a:r>
          </a:p>
          <a:p>
            <a:pPr lvl="1">
              <a:lnSpc>
                <a:spcPct val="90000"/>
              </a:lnSpc>
              <a:tabLst>
                <a:tab pos="1658938" algn="l"/>
                <a:tab pos="3149600" algn="ctr"/>
                <a:tab pos="3425825" algn="l"/>
              </a:tabLst>
            </a:pPr>
            <a:r>
              <a:rPr lang="en-US" altLang="en-US" sz="1700" dirty="0">
                <a:sym typeface="Symbol" panose="05050102010706020507" pitchFamily="18" charset="2"/>
              </a:rPr>
              <a:t>Query</a:t>
            </a:r>
          </a:p>
          <a:p>
            <a:pPr marL="457200" lvl="1" indent="0">
              <a:lnSpc>
                <a:spcPct val="90000"/>
              </a:lnSpc>
              <a:buNone/>
              <a:tabLst>
                <a:tab pos="1658938" algn="l"/>
                <a:tab pos="3149600" algn="ctr"/>
                <a:tab pos="3425825" algn="l"/>
              </a:tabLst>
            </a:pPr>
            <a:r>
              <a:rPr lang="en-US" altLang="en-US" sz="800" dirty="0">
                <a:sym typeface="Symbol" panose="05050102010706020507" pitchFamily="18" charset="2"/>
              </a:rPr>
              <a:t> </a:t>
            </a:r>
            <a:r>
              <a:rPr lang="en-US" altLang="en-US" sz="1700" dirty="0">
                <a:sym typeface="Symbol" panose="05050102010706020507" pitchFamily="18" charset="2"/>
              </a:rPr>
              <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2400" i="1" dirty="0">
                <a:sym typeface="Symbol" panose="05050102010706020507" pitchFamily="18" charset="2"/>
              </a:rPr>
              <a:t></a:t>
            </a:r>
            <a:r>
              <a:rPr lang="en-US" altLang="en-US" sz="2400" dirty="0">
                <a:sym typeface="Symbol" panose="05050102010706020507" pitchFamily="18" charset="2"/>
              </a:rPr>
              <a:t> </a:t>
            </a:r>
            <a:r>
              <a:rPr lang="en-US" altLang="en-US" sz="2400" i="1" baseline="-25000" dirty="0">
                <a:sym typeface="Symbol" panose="05050102010706020507" pitchFamily="18" charset="2"/>
              </a:rPr>
              <a:t>dept_name=</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Physics” </a:t>
            </a:r>
            <a:r>
              <a:rPr lang="en-US" altLang="ja-JP" sz="2000" dirty="0">
                <a:sym typeface="Symbol" panose="05050102010706020507" pitchFamily="18" charset="2"/>
              </a:rPr>
              <a:t>(</a:t>
            </a:r>
            <a:r>
              <a:rPr lang="en-US" altLang="ja-JP" sz="2000" i="1" dirty="0">
                <a:sym typeface="Symbol" panose="05050102010706020507" pitchFamily="18" charset="2"/>
              </a:rPr>
              <a:t>instructor</a:t>
            </a:r>
            <a:r>
              <a:rPr lang="en-US" altLang="ja-JP" sz="2000" dirty="0">
                <a:sym typeface="Symbol" panose="05050102010706020507" pitchFamily="18" charset="2"/>
              </a:rPr>
              <a:t>)</a:t>
            </a:r>
            <a:endParaRPr lang="en-US" altLang="ja-JP" sz="1700" dirty="0">
              <a:sym typeface="Symbol" panose="05050102010706020507" pitchFamily="18" charset="2"/>
            </a:endParaRPr>
          </a:p>
          <a:p>
            <a:pPr lvl="1">
              <a:lnSpc>
                <a:spcPct val="90000"/>
              </a:lnSpc>
              <a:buNone/>
              <a:tabLst>
                <a:tab pos="1658938" algn="l"/>
                <a:tab pos="3149600" algn="ctr"/>
                <a:tab pos="3425825" algn="l"/>
              </a:tabLst>
            </a:pPr>
            <a:r>
              <a:rPr lang="en-US" altLang="en-US" sz="800" dirty="0">
                <a:sym typeface="Symbol" panose="05050102010706020507" pitchFamily="18" charset="2"/>
              </a:rPr>
              <a:t> </a:t>
            </a:r>
          </a:p>
          <a:p>
            <a:pPr lvl="1">
              <a:lnSpc>
                <a:spcPct val="90000"/>
              </a:lnSpc>
              <a:tabLst>
                <a:tab pos="1658938" algn="l"/>
                <a:tab pos="3149600" algn="ctr"/>
                <a:tab pos="3425825" algn="l"/>
              </a:tabLst>
            </a:pPr>
            <a:r>
              <a:rPr lang="en-US" altLang="en-US" sz="1700" dirty="0">
                <a:sym typeface="Symbol" panose="05050102010706020507" pitchFamily="18" charset="2"/>
              </a:rPr>
              <a:t>Result</a:t>
            </a:r>
          </a:p>
        </p:txBody>
      </p:sp>
      <p:pic>
        <p:nvPicPr>
          <p:cNvPr id="3" name="Graphic 2">
            <a:extLst>
              <a:ext uri="{FF2B5EF4-FFF2-40B4-BE49-F238E27FC236}">
                <a16:creationId xmlns:a16="http://schemas.microsoft.com/office/drawing/2014/main" xmlns="" id="{D0EA259D-031F-4208-A7F2-A15AE51650DB}"/>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b="31858"/>
          <a:stretch/>
        </p:blipFill>
        <p:spPr>
          <a:xfrm>
            <a:off x="1872176" y="4612226"/>
            <a:ext cx="4932139" cy="1223136"/>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sz="2800" dirty="0"/>
              <a:t>Select Operation (Cont.)</a:t>
            </a:r>
          </a:p>
        </p:txBody>
      </p:sp>
      <p:sp>
        <p:nvSpPr>
          <p:cNvPr id="8194" name="Rectangle 3"/>
          <p:cNvSpPr>
            <a:spLocks noGrp="1" noChangeArrowheads="1"/>
          </p:cNvSpPr>
          <p:nvPr>
            <p:ph type="body" idx="1"/>
          </p:nvPr>
        </p:nvSpPr>
        <p:spPr>
          <a:xfrm>
            <a:off x="768350" y="1138873"/>
            <a:ext cx="7656559" cy="4810823"/>
          </a:xfrm>
        </p:spPr>
        <p:txBody>
          <a:bodyPr/>
          <a:lstStyle/>
          <a:p>
            <a:pPr>
              <a:lnSpc>
                <a:spcPct val="90000"/>
              </a:lnSpc>
              <a:tabLst>
                <a:tab pos="1658938" algn="l"/>
                <a:tab pos="3149600" algn="ctr"/>
                <a:tab pos="3425825" algn="l"/>
              </a:tabLst>
            </a:pPr>
            <a:r>
              <a:rPr lang="en-US" altLang="en-US" sz="1700" dirty="0">
                <a:sym typeface="Symbol" panose="05050102010706020507" pitchFamily="18" charset="2"/>
              </a:rPr>
              <a:t>We allow comparisons using </a:t>
            </a:r>
          </a:p>
          <a:p>
            <a:pPr>
              <a:lnSpc>
                <a:spcPct val="90000"/>
              </a:lnSpc>
              <a:buNone/>
              <a:tabLst>
                <a:tab pos="1658938" algn="l"/>
                <a:tab pos="3149600" algn="ctr"/>
                <a:tab pos="3425825" algn="l"/>
              </a:tabLst>
            </a:pPr>
            <a:r>
              <a:rPr lang="en-US" altLang="en-US" sz="1700" dirty="0">
                <a:sym typeface="Symbol" panose="05050102010706020507" pitchFamily="18" charset="2"/>
              </a:rPr>
              <a:t>                     =, , &gt;, . &lt;. </a:t>
            </a:r>
          </a:p>
          <a:p>
            <a:pPr>
              <a:lnSpc>
                <a:spcPct val="90000"/>
              </a:lnSpc>
              <a:buNone/>
              <a:tabLst>
                <a:tab pos="1658938" algn="l"/>
                <a:tab pos="3149600" algn="ctr"/>
                <a:tab pos="3425825" algn="l"/>
              </a:tabLst>
            </a:pPr>
            <a:r>
              <a:rPr lang="en-US" altLang="en-US" sz="1700" dirty="0">
                <a:sym typeface="Symbol" panose="05050102010706020507" pitchFamily="18" charset="2"/>
              </a:rPr>
              <a:t>       in the selection predicate. </a:t>
            </a:r>
          </a:p>
          <a:p>
            <a:pPr>
              <a:lnSpc>
                <a:spcPct val="90000"/>
              </a:lnSpc>
              <a:tabLst>
                <a:tab pos="1658938" algn="l"/>
                <a:tab pos="3149600" algn="ctr"/>
                <a:tab pos="3425825" algn="l"/>
              </a:tabLst>
            </a:pPr>
            <a:r>
              <a:rPr lang="en-US" altLang="en-US" sz="1700" dirty="0">
                <a:sym typeface="Symbol" panose="05050102010706020507" pitchFamily="18" charset="2"/>
              </a:rPr>
              <a:t>We can combine several predicates into a larger predicate by using the connectives:</a:t>
            </a:r>
          </a:p>
          <a:p>
            <a:pPr>
              <a:lnSpc>
                <a:spcPct val="90000"/>
              </a:lnSpc>
              <a:buNone/>
              <a:tabLst>
                <a:tab pos="1658938" algn="l"/>
                <a:tab pos="3149600" algn="ctr"/>
                <a:tab pos="3425825" algn="l"/>
              </a:tabLst>
            </a:pPr>
            <a:r>
              <a:rPr lang="en-US" altLang="en-US" sz="1700" dirty="0">
                <a:sym typeface="Symbol" panose="05050102010706020507" pitchFamily="18" charset="2"/>
              </a:rPr>
              <a:t>                    (</a:t>
            </a:r>
            <a:r>
              <a:rPr lang="en-US" altLang="en-US" sz="1700" b="1" dirty="0">
                <a:sym typeface="Symbol" panose="05050102010706020507" pitchFamily="18" charset="2"/>
              </a:rPr>
              <a:t>and</a:t>
            </a:r>
            <a:r>
              <a:rPr lang="en-US" altLang="en-US" sz="1700" dirty="0">
                <a:sym typeface="Symbol" panose="05050102010706020507" pitchFamily="18" charset="2"/>
              </a:rPr>
              <a:t>),  (</a:t>
            </a:r>
            <a:r>
              <a:rPr lang="en-US" altLang="en-US" sz="1700" b="1" dirty="0">
                <a:sym typeface="Symbol" panose="05050102010706020507" pitchFamily="18" charset="2"/>
              </a:rPr>
              <a:t>or</a:t>
            </a:r>
            <a:r>
              <a:rPr lang="en-US" altLang="en-US" sz="1700" dirty="0">
                <a:sym typeface="Symbol" panose="05050102010706020507" pitchFamily="18" charset="2"/>
              </a:rPr>
              <a:t>),  (</a:t>
            </a:r>
            <a:r>
              <a:rPr lang="en-US" altLang="en-US" sz="1700" b="1" dirty="0">
                <a:sym typeface="Symbol" panose="05050102010706020507" pitchFamily="18" charset="2"/>
              </a:rPr>
              <a:t>not</a:t>
            </a:r>
            <a:r>
              <a:rPr lang="en-US" altLang="en-US" sz="1700" dirty="0">
                <a:sym typeface="Symbol" panose="05050102010706020507" pitchFamily="18" charset="2"/>
              </a:rPr>
              <a:t>)</a:t>
            </a:r>
          </a:p>
          <a:p>
            <a:pPr>
              <a:lnSpc>
                <a:spcPct val="90000"/>
              </a:lnSpc>
              <a:tabLst>
                <a:tab pos="1658938" algn="l"/>
                <a:tab pos="3149600" algn="ctr"/>
                <a:tab pos="3425825" algn="l"/>
              </a:tabLst>
            </a:pPr>
            <a:r>
              <a:rPr lang="en-US" altLang="en-US" sz="1700" dirty="0">
                <a:sym typeface="Symbol" panose="05050102010706020507" pitchFamily="18" charset="2"/>
              </a:rPr>
              <a:t>Example: Find the instructors in Physics with a salary greater $90,000, we write:</a:t>
            </a:r>
          </a:p>
          <a:p>
            <a:pPr marL="0" indent="0">
              <a:lnSpc>
                <a:spcPct val="90000"/>
              </a:lnSpc>
              <a:buNone/>
              <a:tabLst>
                <a:tab pos="1658938" algn="l"/>
                <a:tab pos="3149600" algn="ctr"/>
                <a:tab pos="3425825" algn="l"/>
              </a:tabLst>
            </a:pPr>
            <a:r>
              <a:rPr lang="en-US" altLang="en-US" sz="800" dirty="0">
                <a:sym typeface="Symbol" panose="05050102010706020507" pitchFamily="18" charset="2"/>
              </a:rPr>
              <a:t> </a:t>
            </a:r>
            <a:r>
              <a:rPr lang="en-US" altLang="en-US" sz="1700" dirty="0">
                <a:sym typeface="Symbol" panose="05050102010706020507" pitchFamily="18" charset="2"/>
              </a:rPr>
              <a:t/>
            </a:r>
            <a:br>
              <a:rPr lang="en-US" altLang="en-US" sz="1700" dirty="0">
                <a:sym typeface="Symbol" panose="05050102010706020507" pitchFamily="18" charset="2"/>
              </a:rPr>
            </a:br>
            <a:r>
              <a:rPr lang="en-US" altLang="en-US" sz="2400" dirty="0">
                <a:sym typeface="Symbol" panose="05050102010706020507" pitchFamily="18" charset="2"/>
              </a:rPr>
              <a:t>          </a:t>
            </a:r>
            <a:r>
              <a:rPr lang="en-US" altLang="en-US" sz="2400" i="1" dirty="0">
                <a:sym typeface="Symbol" panose="05050102010706020507" pitchFamily="18" charset="2"/>
              </a:rPr>
              <a:t></a:t>
            </a:r>
            <a:r>
              <a:rPr lang="en-US" altLang="en-US" sz="2400" dirty="0">
                <a:sym typeface="Symbol" panose="05050102010706020507" pitchFamily="18" charset="2"/>
              </a:rPr>
              <a:t> </a:t>
            </a:r>
            <a:r>
              <a:rPr lang="en-US" altLang="en-US" sz="2400" i="1" baseline="-25000" dirty="0">
                <a:sym typeface="Symbol" panose="05050102010706020507" pitchFamily="18" charset="2"/>
              </a:rPr>
              <a:t>dept_name=</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Physics</a:t>
            </a:r>
            <a:r>
              <a:rPr lang="ja-JP" altLang="en-US" sz="2400" i="1" baseline="-25000" dirty="0">
                <a:sym typeface="Symbol" panose="05050102010706020507" pitchFamily="18" charset="2"/>
              </a:rPr>
              <a:t>” </a:t>
            </a:r>
            <a:r>
              <a:rPr lang="en-US" altLang="en-US" sz="2400" dirty="0">
                <a:sym typeface="Symbol" panose="05050102010706020507" pitchFamily="18" charset="2"/>
              </a:rPr>
              <a:t></a:t>
            </a:r>
            <a:r>
              <a:rPr lang="ja-JP" altLang="en-US" sz="2400" i="1" baseline="-25000" dirty="0">
                <a:sym typeface="Symbol" panose="05050102010706020507" pitchFamily="18" charset="2"/>
              </a:rPr>
              <a:t> </a:t>
            </a:r>
            <a:r>
              <a:rPr lang="en-US" altLang="ja-JP" sz="2400" i="1" baseline="-25000" dirty="0">
                <a:sym typeface="Symbol" panose="05050102010706020507" pitchFamily="18" charset="2"/>
              </a:rPr>
              <a:t>salary &gt;</a:t>
            </a:r>
            <a:r>
              <a:rPr lang="en-US" altLang="ja-JP" sz="2400" i="1" dirty="0">
                <a:sym typeface="Symbol" panose="05050102010706020507" pitchFamily="18" charset="2"/>
              </a:rPr>
              <a:t> </a:t>
            </a:r>
            <a:r>
              <a:rPr lang="en-US" altLang="ja-JP" sz="2400" i="1" baseline="-25000" dirty="0">
                <a:sym typeface="Symbol" panose="05050102010706020507" pitchFamily="18" charset="2"/>
              </a:rPr>
              <a:t>90,000</a:t>
            </a:r>
            <a:r>
              <a:rPr lang="en-US" altLang="ja-JP" sz="2400" i="1" dirty="0">
                <a:sym typeface="Symbol" panose="05050102010706020507" pitchFamily="18" charset="2"/>
              </a:rPr>
              <a:t> </a:t>
            </a:r>
            <a:r>
              <a:rPr lang="en-US" altLang="ja-JP" sz="2400" dirty="0">
                <a:sym typeface="Symbol" panose="05050102010706020507" pitchFamily="18" charset="2"/>
              </a:rPr>
              <a:t>(</a:t>
            </a:r>
            <a:r>
              <a:rPr lang="en-US" altLang="ja-JP" sz="2400" i="1" dirty="0">
                <a:sym typeface="Symbol" panose="05050102010706020507" pitchFamily="18" charset="2"/>
              </a:rPr>
              <a:t>instructor</a:t>
            </a:r>
            <a:r>
              <a:rPr lang="en-US" altLang="ja-JP" sz="2400" dirty="0">
                <a:sym typeface="Symbol" panose="05050102010706020507" pitchFamily="18" charset="2"/>
              </a:rPr>
              <a:t>)</a:t>
            </a:r>
            <a:endParaRPr lang="en-US" altLang="ja-JP" sz="1700" dirty="0">
              <a:sym typeface="Symbol" panose="05050102010706020507" pitchFamily="18" charset="2"/>
            </a:endParaRPr>
          </a:p>
          <a:p>
            <a:pPr marL="0" indent="0">
              <a:lnSpc>
                <a:spcPct val="90000"/>
              </a:lnSpc>
              <a:buNone/>
              <a:tabLst>
                <a:tab pos="1658938" algn="l"/>
                <a:tab pos="3149600" algn="ctr"/>
                <a:tab pos="3425825" algn="l"/>
              </a:tabLst>
            </a:pPr>
            <a:r>
              <a:rPr lang="en-US" altLang="ja-JP" sz="800" i="1" dirty="0">
                <a:sym typeface="Symbol" panose="05050102010706020507" pitchFamily="18" charset="2"/>
              </a:rPr>
              <a:t> </a:t>
            </a:r>
          </a:p>
          <a:p>
            <a:pPr>
              <a:lnSpc>
                <a:spcPct val="90000"/>
              </a:lnSpc>
              <a:tabLst>
                <a:tab pos="1658938" algn="l"/>
                <a:tab pos="3149600" algn="ctr"/>
                <a:tab pos="3425825" algn="l"/>
              </a:tabLst>
            </a:pPr>
            <a:r>
              <a:rPr lang="en-US" altLang="en-US" sz="1700" dirty="0">
                <a:sym typeface="Symbol" panose="05050102010706020507" pitchFamily="18" charset="2"/>
              </a:rPr>
              <a:t>The select predicate may  include comparisons between two attributes. </a:t>
            </a:r>
          </a:p>
          <a:p>
            <a:pPr lvl="1">
              <a:lnSpc>
                <a:spcPct val="90000"/>
              </a:lnSpc>
              <a:tabLst>
                <a:tab pos="1658938" algn="l"/>
                <a:tab pos="3149600" algn="ctr"/>
                <a:tab pos="3425825" algn="l"/>
              </a:tabLst>
            </a:pPr>
            <a:r>
              <a:rPr lang="en-US" altLang="en-US" sz="1700" dirty="0">
                <a:sym typeface="Symbol" panose="05050102010706020507" pitchFamily="18" charset="2"/>
              </a:rPr>
              <a:t>Example, find all departments whose name is the same as their building name:</a:t>
            </a:r>
          </a:p>
          <a:p>
            <a:pPr lvl="1">
              <a:lnSpc>
                <a:spcPct val="90000"/>
              </a:lnSpc>
              <a:tabLst>
                <a:tab pos="1658938" algn="l"/>
                <a:tab pos="3149600" algn="ctr"/>
                <a:tab pos="3425825" algn="l"/>
              </a:tabLst>
            </a:pPr>
            <a:r>
              <a:rPr lang="en-US" altLang="en-US" sz="2400" i="1" dirty="0">
                <a:sym typeface="Symbol" panose="05050102010706020507" pitchFamily="18" charset="2"/>
              </a:rPr>
              <a:t> </a:t>
            </a:r>
            <a:r>
              <a:rPr lang="en-US" altLang="en-US" sz="2800" i="1" dirty="0">
                <a:sym typeface="Symbol" panose="05050102010706020507" pitchFamily="18" charset="2"/>
              </a:rPr>
              <a:t></a:t>
            </a:r>
            <a:r>
              <a:rPr lang="en-US" altLang="en-US" sz="2800" dirty="0">
                <a:sym typeface="Symbol" panose="05050102010706020507" pitchFamily="18" charset="2"/>
              </a:rPr>
              <a:t> </a:t>
            </a:r>
            <a:r>
              <a:rPr lang="en-US" altLang="en-US" sz="2800" i="1" baseline="-25000" dirty="0">
                <a:sym typeface="Symbol" panose="05050102010706020507" pitchFamily="18" charset="2"/>
              </a:rPr>
              <a:t>dept_name=</a:t>
            </a:r>
            <a:r>
              <a:rPr lang="en-US" altLang="ja-JP" sz="2800" i="1" baseline="-25000" dirty="0">
                <a:sym typeface="Symbol" panose="05050102010706020507" pitchFamily="18" charset="2"/>
              </a:rPr>
              <a:t>building</a:t>
            </a:r>
            <a:r>
              <a:rPr lang="en-US" altLang="ja-JP" sz="2800" i="1" dirty="0">
                <a:sym typeface="Symbol" panose="05050102010706020507" pitchFamily="18" charset="2"/>
              </a:rPr>
              <a:t> </a:t>
            </a:r>
            <a:r>
              <a:rPr lang="ja-JP" altLang="en-US" sz="2800" i="1" baseline="-25000" dirty="0">
                <a:sym typeface="Symbol" panose="05050102010706020507" pitchFamily="18" charset="2"/>
              </a:rPr>
              <a:t> </a:t>
            </a:r>
            <a:r>
              <a:rPr lang="en-US" altLang="ja-JP" sz="2400" dirty="0">
                <a:sym typeface="Symbol" panose="05050102010706020507" pitchFamily="18" charset="2"/>
              </a:rPr>
              <a:t>(</a:t>
            </a:r>
            <a:r>
              <a:rPr lang="en-US" altLang="ja-JP" sz="2400" i="1" dirty="0">
                <a:sym typeface="Symbol" panose="05050102010706020507" pitchFamily="18" charset="2"/>
              </a:rPr>
              <a:t>department</a:t>
            </a:r>
            <a:r>
              <a:rPr lang="en-US" altLang="ja-JP" sz="2400" dirty="0">
                <a:sym typeface="Symbol" panose="05050102010706020507" pitchFamily="18" charset="2"/>
              </a:rPr>
              <a:t>)</a:t>
            </a:r>
            <a:endParaRPr lang="en-US" altLang="en-US" sz="2400" dirty="0">
              <a:sym typeface="Symbol" panose="05050102010706020507" pitchFamily="18" charset="2"/>
            </a:endParaRPr>
          </a:p>
        </p:txBody>
      </p:sp>
    </p:spTree>
    <p:extLst>
      <p:ext uri="{BB962C8B-B14F-4D97-AF65-F5344CB8AC3E}">
        <p14:creationId xmlns:p14="http://schemas.microsoft.com/office/powerpoint/2010/main" val="21508315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pic>
        <p:nvPicPr>
          <p:cNvPr id="5" name="Picture 4"/>
          <p:cNvPicPr>
            <a:picLocks noChangeAspect="1"/>
          </p:cNvPicPr>
          <p:nvPr/>
        </p:nvPicPr>
        <p:blipFill>
          <a:blip r:embed="rId2"/>
          <a:stretch>
            <a:fillRect/>
          </a:stretch>
        </p:blipFill>
        <p:spPr>
          <a:xfrm>
            <a:off x="768350" y="1118548"/>
            <a:ext cx="7609205" cy="4736342"/>
          </a:xfrm>
          <a:prstGeom prst="rect">
            <a:avLst/>
          </a:prstGeom>
        </p:spPr>
      </p:pic>
    </p:spTree>
    <p:extLst>
      <p:ext uri="{BB962C8B-B14F-4D97-AF65-F5344CB8AC3E}">
        <p14:creationId xmlns:p14="http://schemas.microsoft.com/office/powerpoint/2010/main" val="28833303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sz="2800" dirty="0" smtClean="0"/>
              <a:t>2. Project </a:t>
            </a:r>
            <a:r>
              <a:rPr lang="en-US" altLang="en-US" sz="2800" dirty="0"/>
              <a:t>Operation</a:t>
            </a:r>
          </a:p>
        </p:txBody>
      </p:sp>
      <p:sp>
        <p:nvSpPr>
          <p:cNvPr id="1026" name="Rectangle 3"/>
          <p:cNvSpPr>
            <a:spLocks noGrp="1" noChangeArrowheads="1"/>
          </p:cNvSpPr>
          <p:nvPr>
            <p:ph type="body" idx="1"/>
          </p:nvPr>
        </p:nvSpPr>
        <p:spPr>
          <a:xfrm>
            <a:off x="768350" y="1077913"/>
            <a:ext cx="7683192" cy="4876800"/>
          </a:xfrm>
        </p:spPr>
        <p:txBody>
          <a:bodyPr/>
          <a:lstStyle/>
          <a:p>
            <a:pPr>
              <a:lnSpc>
                <a:spcPct val="120000"/>
              </a:lnSpc>
              <a:tabLst>
                <a:tab pos="3257550" algn="ctr"/>
              </a:tabLst>
            </a:pPr>
            <a:r>
              <a:rPr lang="en-US" altLang="en-US" sz="1700" dirty="0"/>
              <a:t>A unary operation that returns its argument relation, with certain attributes left out</a:t>
            </a:r>
            <a:r>
              <a:rPr lang="en-US" altLang="en-US" sz="1700" dirty="0" smtClean="0"/>
              <a:t>.</a:t>
            </a:r>
            <a:r>
              <a:rPr lang="en-US" altLang="en-US" sz="1700" i="1" dirty="0" smtClean="0"/>
              <a:t>(retrieves the columns)</a:t>
            </a:r>
            <a:endParaRPr lang="en-US" altLang="en-US" sz="1700" i="1" dirty="0"/>
          </a:p>
          <a:p>
            <a:pPr>
              <a:lnSpc>
                <a:spcPct val="120000"/>
              </a:lnSpc>
              <a:tabLst>
                <a:tab pos="3257550" algn="ctr"/>
              </a:tabLst>
            </a:pPr>
            <a:r>
              <a:rPr lang="en-US" altLang="en-US" sz="1700" dirty="0"/>
              <a:t>Notation:</a:t>
            </a:r>
          </a:p>
          <a:p>
            <a:pPr>
              <a:lnSpc>
                <a:spcPct val="120000"/>
              </a:lnSpc>
              <a:buNone/>
              <a:tabLst>
                <a:tab pos="3257550" algn="ctr"/>
              </a:tabLst>
            </a:pPr>
            <a:r>
              <a:rPr lang="en-US" altLang="en-US" sz="2400" dirty="0">
                <a:sym typeface="Symbol" panose="05050102010706020507" pitchFamily="18" charset="2"/>
              </a:rPr>
              <a:t>                  </a:t>
            </a:r>
            <a:r>
              <a:rPr lang="en-US" altLang="en-US" sz="2800" dirty="0">
                <a:sym typeface="Symbol" panose="05050102010706020507" pitchFamily="18" charset="2"/>
              </a:rPr>
              <a:t> </a:t>
            </a:r>
            <a:r>
              <a:rPr lang="en-US" altLang="en-US" sz="2800" i="1" baseline="-25000" dirty="0">
                <a:sym typeface="Symbol" panose="05050102010706020507" pitchFamily="18" charset="2"/>
              </a:rPr>
              <a:t>A</a:t>
            </a:r>
            <a:r>
              <a:rPr lang="en-US" altLang="en-US" sz="2800" i="1" baseline="-50000" dirty="0">
                <a:sym typeface="Symbol" panose="05050102010706020507" pitchFamily="18" charset="2"/>
              </a:rPr>
              <a:t>1</a:t>
            </a:r>
            <a:r>
              <a:rPr lang="en-US" altLang="en-US" sz="2800" i="1" baseline="-25000" dirty="0">
                <a:sym typeface="Symbol" panose="05050102010706020507" pitchFamily="18" charset="2"/>
              </a:rPr>
              <a:t>,A</a:t>
            </a:r>
            <a:r>
              <a:rPr lang="en-US" altLang="en-US" sz="2800" i="1" baseline="-50000" dirty="0">
                <a:sym typeface="Symbol" panose="05050102010706020507" pitchFamily="18" charset="2"/>
              </a:rPr>
              <a:t>2</a:t>
            </a:r>
            <a:r>
              <a:rPr lang="en-US" altLang="en-US" sz="2800" i="1" baseline="-25000" dirty="0">
                <a:sym typeface="Symbol" panose="05050102010706020507" pitchFamily="18" charset="2"/>
              </a:rPr>
              <a:t>,A</a:t>
            </a:r>
            <a:r>
              <a:rPr lang="en-US" altLang="en-US" sz="2800" i="1" baseline="-50000" dirty="0">
                <a:sym typeface="Symbol" panose="05050102010706020507" pitchFamily="18" charset="2"/>
              </a:rPr>
              <a:t>3</a:t>
            </a:r>
            <a:r>
              <a:rPr lang="en-US" altLang="en-US" sz="2800" i="1" baseline="-25000" dirty="0">
                <a:sym typeface="Symbol" panose="05050102010706020507" pitchFamily="18" charset="2"/>
              </a:rPr>
              <a:t> ….</a:t>
            </a:r>
            <a:r>
              <a:rPr lang="en-US" altLang="en-US" sz="2800" i="1" baseline="-25000" dirty="0" err="1">
                <a:sym typeface="Symbol" panose="05050102010706020507" pitchFamily="18" charset="2"/>
              </a:rPr>
              <a:t>A</a:t>
            </a:r>
            <a:r>
              <a:rPr lang="en-US" altLang="en-US" sz="2800" i="1" baseline="-50000" dirty="0" err="1">
                <a:sym typeface="Symbol" panose="05050102010706020507" pitchFamily="18" charset="2"/>
              </a:rPr>
              <a:t>k</a:t>
            </a:r>
            <a:r>
              <a:rPr lang="en-US" altLang="en-US" sz="2800" i="1" baseline="-25000" dirty="0">
                <a:sym typeface="Symbol" panose="05050102010706020507" pitchFamily="18" charset="2"/>
              </a:rPr>
              <a:t> </a:t>
            </a:r>
            <a:r>
              <a:rPr lang="en-US" altLang="en-US" sz="2800" baseline="-25000" dirty="0"/>
              <a:t> </a:t>
            </a:r>
            <a:r>
              <a:rPr lang="en-US" altLang="en-US" sz="2800" dirty="0"/>
              <a:t>(</a:t>
            </a:r>
            <a:r>
              <a:rPr lang="en-US" altLang="en-US" sz="2800" i="1" dirty="0"/>
              <a:t>r</a:t>
            </a:r>
            <a:r>
              <a:rPr lang="en-US" altLang="ja-JP" sz="2800" dirty="0">
                <a:sym typeface="Symbol" panose="05050102010706020507" pitchFamily="18" charset="2"/>
              </a:rPr>
              <a:t>)</a:t>
            </a:r>
            <a:r>
              <a:rPr lang="en-US" altLang="en-US" sz="2400" dirty="0">
                <a:solidFill>
                  <a:schemeClr val="bg1">
                    <a:lumMod val="50000"/>
                  </a:schemeClr>
                </a:solidFill>
              </a:rPr>
              <a:t>	</a:t>
            </a:r>
            <a:endParaRPr lang="en-US" altLang="en-US" sz="2400" dirty="0" smtClean="0">
              <a:solidFill>
                <a:schemeClr val="bg1">
                  <a:lumMod val="50000"/>
                </a:schemeClr>
              </a:solidFill>
            </a:endParaRPr>
          </a:p>
          <a:p>
            <a:pPr>
              <a:lnSpc>
                <a:spcPct val="120000"/>
              </a:lnSpc>
              <a:buFont typeface="Monotype Sorts" charset="2"/>
              <a:buNone/>
              <a:tabLst>
                <a:tab pos="3257550" algn="ctr"/>
              </a:tabLst>
            </a:pPr>
            <a:endParaRPr lang="en-US" altLang="en-US" sz="2400" dirty="0">
              <a:solidFill>
                <a:schemeClr val="bg1">
                  <a:lumMod val="50000"/>
                </a:schemeClr>
              </a:solidFill>
            </a:endParaRPr>
          </a:p>
          <a:p>
            <a:pPr>
              <a:lnSpc>
                <a:spcPct val="120000"/>
              </a:lnSpc>
              <a:buFont typeface="Monotype Sorts" charset="2"/>
              <a:buNone/>
              <a:tabLst>
                <a:tab pos="3257550" algn="ctr"/>
              </a:tabLst>
            </a:pPr>
            <a:r>
              <a:rPr lang="en-US" altLang="en-US" sz="2400" dirty="0">
                <a:solidFill>
                  <a:schemeClr val="bg1">
                    <a:lumMod val="50000"/>
                  </a:schemeClr>
                </a:solidFill>
              </a:rPr>
              <a:t> </a:t>
            </a:r>
            <a:r>
              <a:rPr lang="en-US" altLang="en-US" sz="2400" dirty="0" smtClean="0">
                <a:solidFill>
                  <a:schemeClr val="bg1">
                    <a:lumMod val="50000"/>
                  </a:schemeClr>
                </a:solidFill>
              </a:rPr>
              <a:t>    </a:t>
            </a:r>
            <a:r>
              <a:rPr lang="en-US" altLang="en-US" sz="1700" dirty="0" smtClean="0"/>
              <a:t>where </a:t>
            </a:r>
            <a:r>
              <a:rPr lang="en-US" altLang="en-US" sz="1700" i="1" dirty="0"/>
              <a:t>A</a:t>
            </a:r>
            <a:r>
              <a:rPr lang="en-US" altLang="en-US" sz="1700" i="1" baseline="-25000" dirty="0"/>
              <a:t>1</a:t>
            </a:r>
            <a:r>
              <a:rPr lang="en-US" altLang="en-US" sz="1700" i="1" dirty="0"/>
              <a:t>, A</a:t>
            </a:r>
            <a:r>
              <a:rPr lang="en-US" altLang="en-US" sz="1700" i="1" baseline="-25000" dirty="0"/>
              <a:t>2</a:t>
            </a:r>
            <a:r>
              <a:rPr lang="en-US" altLang="en-US" sz="1700" dirty="0"/>
              <a:t>,  …, </a:t>
            </a:r>
            <a:r>
              <a:rPr lang="en-US" altLang="en-US" i="1" dirty="0" err="1"/>
              <a:t>A</a:t>
            </a:r>
            <a:r>
              <a:rPr lang="en-US" altLang="en-US" i="1" baseline="-25000" dirty="0" err="1"/>
              <a:t>k</a:t>
            </a:r>
            <a:r>
              <a:rPr lang="en-US" altLang="en-US" sz="1700" dirty="0"/>
              <a:t>  are attribute names and </a:t>
            </a:r>
            <a:r>
              <a:rPr lang="en-US" altLang="en-US" sz="1700" i="1" dirty="0"/>
              <a:t>r</a:t>
            </a:r>
            <a:r>
              <a:rPr lang="en-US" altLang="en-US" sz="1700" dirty="0"/>
              <a:t> is a relation name.</a:t>
            </a:r>
          </a:p>
          <a:p>
            <a:pPr>
              <a:tabLst>
                <a:tab pos="3257550" algn="ctr"/>
              </a:tabLst>
            </a:pPr>
            <a:r>
              <a:rPr lang="en-US" altLang="en-US" sz="1700" dirty="0"/>
              <a:t>The result is defined as the relation of </a:t>
            </a:r>
            <a:r>
              <a:rPr lang="en-US" altLang="en-US" sz="1700" i="1" dirty="0"/>
              <a:t>k</a:t>
            </a:r>
            <a:r>
              <a:rPr lang="en-US" altLang="en-US" sz="1700" dirty="0"/>
              <a:t> columns obtained by erasing the columns that are not listed</a:t>
            </a:r>
          </a:p>
          <a:p>
            <a:pPr>
              <a:tabLst>
                <a:tab pos="3257550" algn="ctr"/>
              </a:tabLst>
            </a:pPr>
            <a:r>
              <a:rPr lang="en-US" altLang="en-US" sz="1700" dirty="0"/>
              <a:t>Duplicate rows removed from result, since relations are sets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sz="2800" dirty="0"/>
              <a:t>Project Operation Example</a:t>
            </a:r>
          </a:p>
        </p:txBody>
      </p:sp>
      <p:sp>
        <p:nvSpPr>
          <p:cNvPr id="1026" name="Rectangle 3"/>
          <p:cNvSpPr>
            <a:spLocks noGrp="1" noChangeArrowheads="1"/>
          </p:cNvSpPr>
          <p:nvPr>
            <p:ph type="body" idx="1"/>
          </p:nvPr>
        </p:nvSpPr>
        <p:spPr>
          <a:xfrm>
            <a:off x="768350" y="1077913"/>
            <a:ext cx="7912353" cy="1567751"/>
          </a:xfrm>
        </p:spPr>
        <p:txBody>
          <a:bodyPr/>
          <a:lstStyle/>
          <a:p>
            <a:pPr>
              <a:tabLst>
                <a:tab pos="3257550" algn="ctr"/>
              </a:tabLst>
            </a:pPr>
            <a:r>
              <a:rPr lang="en-US" altLang="en-US" sz="1700" dirty="0"/>
              <a:t>Example: eliminate the </a:t>
            </a:r>
            <a:r>
              <a:rPr lang="en-US" altLang="en-US" sz="1700" i="1" dirty="0"/>
              <a:t>dept_name</a:t>
            </a:r>
            <a:r>
              <a:rPr lang="en-US" altLang="en-US" sz="1700" dirty="0"/>
              <a:t> attribute of </a:t>
            </a:r>
            <a:r>
              <a:rPr lang="en-US" altLang="en-US" sz="1700" i="1" dirty="0"/>
              <a:t>instructor</a:t>
            </a:r>
          </a:p>
          <a:p>
            <a:pPr>
              <a:tabLst>
                <a:tab pos="3257550" algn="ctr"/>
              </a:tabLst>
            </a:pPr>
            <a:r>
              <a:rPr lang="en-US" altLang="en-US" sz="1700" dirty="0"/>
              <a:t>Query</a:t>
            </a:r>
            <a:r>
              <a:rPr lang="en-US" altLang="en-US" sz="1700" i="1" dirty="0"/>
              <a:t>:</a:t>
            </a:r>
            <a:r>
              <a:rPr lang="en-US" altLang="en-US" sz="1700" dirty="0"/>
              <a:t/>
            </a:r>
            <a:br>
              <a:rPr lang="en-US" altLang="en-US" sz="1700" dirty="0"/>
            </a:br>
            <a:r>
              <a:rPr lang="en-US" altLang="en-US" sz="800" dirty="0" smtClean="0"/>
              <a:t> </a:t>
            </a:r>
            <a:r>
              <a:rPr lang="en-US" altLang="en-US" sz="1700" dirty="0" smtClean="0"/>
              <a:t/>
            </a:r>
            <a:br>
              <a:rPr lang="en-US" altLang="en-US" sz="1700" dirty="0" smtClean="0"/>
            </a:br>
            <a:r>
              <a:rPr lang="en-US" altLang="en-US" sz="1700" dirty="0" smtClean="0"/>
              <a:t> </a:t>
            </a:r>
            <a:r>
              <a:rPr lang="en-US" altLang="en-US" sz="2400" dirty="0">
                <a:sym typeface="Symbol" panose="05050102010706020507" pitchFamily="18" charset="2"/>
              </a:rPr>
              <a:t></a:t>
            </a:r>
            <a:r>
              <a:rPr lang="en-US" altLang="en-US" sz="2400" i="1" baseline="-25000" dirty="0"/>
              <a:t>ID, name, salary</a:t>
            </a:r>
            <a:r>
              <a:rPr lang="en-US" altLang="en-US" sz="2400" dirty="0"/>
              <a:t> (</a:t>
            </a:r>
            <a:r>
              <a:rPr lang="en-US" altLang="en-US" sz="2400" i="1" dirty="0"/>
              <a:t>instructor</a:t>
            </a:r>
            <a:r>
              <a:rPr lang="en-US" altLang="en-US" sz="2400" dirty="0"/>
              <a:t>) </a:t>
            </a:r>
            <a:r>
              <a:rPr lang="en-US" altLang="en-US" sz="1700" dirty="0"/>
              <a:t/>
            </a:r>
            <a:br>
              <a:rPr lang="en-US" altLang="en-US" sz="1700" dirty="0"/>
            </a:br>
            <a:endParaRPr lang="en-US" altLang="en-US" sz="1700" dirty="0"/>
          </a:p>
        </p:txBody>
      </p:sp>
      <p:pic>
        <p:nvPicPr>
          <p:cNvPr id="3" name="Graphic 2">
            <a:extLst>
              <a:ext uri="{FF2B5EF4-FFF2-40B4-BE49-F238E27FC236}">
                <a16:creationId xmlns:a16="http://schemas.microsoft.com/office/drawing/2014/main" xmlns="" id="{78A827ED-B175-4A55-B05F-235A354E778B}"/>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b="9823"/>
          <a:stretch/>
        </p:blipFill>
        <p:spPr>
          <a:xfrm>
            <a:off x="0" y="2313396"/>
            <a:ext cx="4216669" cy="3749887"/>
          </a:xfrm>
          <a:prstGeom prst="rect">
            <a:avLst/>
          </a:prstGeom>
        </p:spPr>
      </p:pic>
      <p:pic>
        <p:nvPicPr>
          <p:cNvPr id="2" name="Picture 1"/>
          <p:cNvPicPr>
            <a:picLocks noChangeAspect="1"/>
          </p:cNvPicPr>
          <p:nvPr/>
        </p:nvPicPr>
        <p:blipFill>
          <a:blip r:embed="rId5"/>
          <a:stretch>
            <a:fillRect/>
          </a:stretch>
        </p:blipFill>
        <p:spPr>
          <a:xfrm>
            <a:off x="5338534" y="2645664"/>
            <a:ext cx="3524250" cy="36861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Composition of </a:t>
            </a:r>
            <a:r>
              <a:rPr lang="en-US" altLang="en-US" sz="2800" dirty="0" smtClean="0"/>
              <a:t>project &amp; select </a:t>
            </a:r>
            <a:r>
              <a:rPr lang="en-US" altLang="en-US" sz="2800" dirty="0"/>
              <a:t>Operations</a:t>
            </a:r>
          </a:p>
        </p:txBody>
      </p:sp>
      <p:sp>
        <p:nvSpPr>
          <p:cNvPr id="7170" name="Rectangle 3"/>
          <p:cNvSpPr>
            <a:spLocks noGrp="1" noChangeArrowheads="1"/>
          </p:cNvSpPr>
          <p:nvPr>
            <p:ph type="body" idx="1"/>
          </p:nvPr>
        </p:nvSpPr>
        <p:spPr>
          <a:xfrm>
            <a:off x="768351" y="1242035"/>
            <a:ext cx="7558786" cy="3720109"/>
          </a:xfrm>
        </p:spPr>
        <p:txBody>
          <a:bodyPr/>
          <a:lstStyle/>
          <a:p>
            <a:r>
              <a:rPr lang="en-US" altLang="en-US" sz="1700" dirty="0"/>
              <a:t>The result of a relational-algebra operation is relation  and therefore of relational-algebra operations can be composed together into a </a:t>
            </a:r>
            <a:r>
              <a:rPr lang="en-US" altLang="en-US" sz="1700" b="1" dirty="0"/>
              <a:t>relational-algebra expression</a:t>
            </a:r>
            <a:r>
              <a:rPr lang="en-US" altLang="en-US" sz="1700" dirty="0"/>
              <a:t>.</a:t>
            </a:r>
          </a:p>
          <a:p>
            <a:r>
              <a:rPr lang="en-US" altLang="en-US" sz="1700" dirty="0"/>
              <a:t>Consider  the query -- Find the names of all instructors in the Physics department.</a:t>
            </a:r>
          </a:p>
          <a:p>
            <a:pPr>
              <a:buNone/>
            </a:pPr>
            <a:r>
              <a:rPr lang="en-US" altLang="ja-JP" sz="800" dirty="0">
                <a:sym typeface="Symbol" panose="05050102010706020507" pitchFamily="18" charset="2"/>
              </a:rPr>
              <a:t> </a:t>
            </a:r>
          </a:p>
          <a:p>
            <a:pPr>
              <a:buNone/>
            </a:pPr>
            <a:r>
              <a:rPr lang="en-US" altLang="en-US" sz="1700" dirty="0">
                <a:sym typeface="Symbol" panose="05050102010706020507" pitchFamily="18" charset="2"/>
              </a:rPr>
              <a:t>             </a:t>
            </a:r>
            <a:r>
              <a:rPr lang="en-US" altLang="en-US" sz="2400" dirty="0">
                <a:sym typeface="Symbol" panose="05050102010706020507" pitchFamily="18" charset="2"/>
              </a:rPr>
              <a:t></a:t>
            </a:r>
            <a:r>
              <a:rPr lang="en-US" altLang="en-US" sz="2400" i="1" baseline="-25000" dirty="0">
                <a:sym typeface="Symbol" panose="05050102010706020507" pitchFamily="18" charset="2"/>
              </a:rPr>
              <a:t>name</a:t>
            </a:r>
            <a:r>
              <a:rPr lang="en-US" altLang="en-US" sz="2400" dirty="0"/>
              <a:t>(</a:t>
            </a:r>
            <a:r>
              <a:rPr lang="en-US" altLang="en-US" sz="2400" i="1" dirty="0">
                <a:sym typeface="Symbol" panose="05050102010706020507" pitchFamily="18" charset="2"/>
              </a:rPr>
              <a:t></a:t>
            </a:r>
            <a:r>
              <a:rPr lang="en-US" altLang="en-US" sz="2400" dirty="0">
                <a:sym typeface="Symbol" panose="05050102010706020507" pitchFamily="18" charset="2"/>
              </a:rPr>
              <a:t> </a:t>
            </a:r>
            <a:r>
              <a:rPr lang="en-US" altLang="en-US" sz="2400" i="1" baseline="-25000" dirty="0">
                <a:sym typeface="Symbol" panose="05050102010706020507" pitchFamily="18" charset="2"/>
              </a:rPr>
              <a:t>dept_name</a:t>
            </a:r>
            <a:r>
              <a:rPr lang="en-US" altLang="en-US" sz="2400" i="1" dirty="0">
                <a:sym typeface="Symbol" panose="05050102010706020507" pitchFamily="18" charset="2"/>
              </a:rPr>
              <a:t> </a:t>
            </a:r>
            <a:r>
              <a:rPr lang="en-US" altLang="en-US" sz="2400" i="1" baseline="-25000" dirty="0">
                <a:sym typeface="Symbol" panose="05050102010706020507" pitchFamily="18" charset="2"/>
              </a:rPr>
              <a:t>=</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Physics</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 </a:t>
            </a:r>
            <a:r>
              <a:rPr lang="en-US" altLang="ja-JP" sz="2400" i="1" dirty="0">
                <a:sym typeface="Symbol" panose="05050102010706020507" pitchFamily="18" charset="2"/>
              </a:rPr>
              <a:t> </a:t>
            </a:r>
            <a:r>
              <a:rPr lang="en-US" altLang="ja-JP" sz="2400" dirty="0">
                <a:sym typeface="Symbol" panose="05050102010706020507" pitchFamily="18" charset="2"/>
              </a:rPr>
              <a:t>(</a:t>
            </a:r>
            <a:r>
              <a:rPr lang="en-US" altLang="ja-JP" sz="2400" i="1" dirty="0">
                <a:sym typeface="Symbol" panose="05050102010706020507" pitchFamily="18" charset="2"/>
              </a:rPr>
              <a:t>instructor</a:t>
            </a:r>
            <a:r>
              <a:rPr lang="en-US" altLang="ja-JP" sz="2400" dirty="0">
                <a:sym typeface="Symbol" panose="05050102010706020507" pitchFamily="18" charset="2"/>
              </a:rPr>
              <a:t>))</a:t>
            </a:r>
          </a:p>
          <a:p>
            <a:pPr>
              <a:buNone/>
            </a:pPr>
            <a:r>
              <a:rPr lang="en-US" altLang="ja-JP" sz="800" dirty="0">
                <a:sym typeface="Symbol" panose="05050102010706020507" pitchFamily="18" charset="2"/>
              </a:rPr>
              <a:t> </a:t>
            </a:r>
          </a:p>
          <a:p>
            <a:pPr>
              <a:lnSpc>
                <a:spcPct val="90000"/>
              </a:lnSpc>
              <a:tabLst>
                <a:tab pos="1658938" algn="l"/>
                <a:tab pos="3149600" algn="ctr"/>
                <a:tab pos="3425825" algn="l"/>
              </a:tabLst>
            </a:pPr>
            <a:r>
              <a:rPr lang="en-US" altLang="en-US" sz="1700" dirty="0">
                <a:sym typeface="Symbol" panose="05050102010706020507" pitchFamily="18" charset="2"/>
              </a:rPr>
              <a:t>Instead of giving the name of a relation as the argument of the projection operation, we give an expression that evaluates to a relation</a:t>
            </a:r>
            <a:r>
              <a:rPr lang="en-US" altLang="en-US" sz="1700" dirty="0" smtClean="0">
                <a:sym typeface="Symbol" panose="05050102010706020507" pitchFamily="18" charset="2"/>
              </a:rPr>
              <a:t>.</a:t>
            </a:r>
          </a:p>
          <a:p>
            <a:pPr>
              <a:lnSpc>
                <a:spcPct val="90000"/>
              </a:lnSpc>
              <a:tabLst>
                <a:tab pos="1658938" algn="l"/>
                <a:tab pos="3149600" algn="ctr"/>
                <a:tab pos="3425825" algn="l"/>
              </a:tabLst>
            </a:pPr>
            <a:endParaRPr lang="en-US" altLang="en-US" dirty="0">
              <a:sym typeface="Symbol" panose="05050102010706020507" pitchFamily="18" charset="2"/>
            </a:endParaRPr>
          </a:p>
          <a:p>
            <a:pPr>
              <a:lnSpc>
                <a:spcPct val="90000"/>
              </a:lnSpc>
              <a:tabLst>
                <a:tab pos="1658938" algn="l"/>
                <a:tab pos="3149600" algn="ctr"/>
                <a:tab pos="3425825" algn="l"/>
              </a:tabLst>
            </a:pPr>
            <a:endParaRPr lang="en-US" altLang="en-US" dirty="0">
              <a:sym typeface="Symbol" panose="05050102010706020507" pitchFamily="18" charset="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pic>
        <p:nvPicPr>
          <p:cNvPr id="4" name="Picture 3"/>
          <p:cNvPicPr>
            <a:picLocks noChangeAspect="1"/>
          </p:cNvPicPr>
          <p:nvPr/>
        </p:nvPicPr>
        <p:blipFill>
          <a:blip r:embed="rId2"/>
          <a:stretch>
            <a:fillRect/>
          </a:stretch>
        </p:blipFill>
        <p:spPr>
          <a:xfrm>
            <a:off x="635970" y="1124873"/>
            <a:ext cx="7805545" cy="4798255"/>
          </a:xfrm>
          <a:prstGeom prst="rect">
            <a:avLst/>
          </a:prstGeom>
        </p:spPr>
      </p:pic>
    </p:spTree>
    <p:extLst>
      <p:ext uri="{BB962C8B-B14F-4D97-AF65-F5344CB8AC3E}">
        <p14:creationId xmlns:p14="http://schemas.microsoft.com/office/powerpoint/2010/main" val="14607131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Merging relations</a:t>
            </a:r>
            <a:endParaRPr lang="en-IN" dirty="0"/>
          </a:p>
        </p:txBody>
      </p:sp>
      <p:sp>
        <p:nvSpPr>
          <p:cNvPr id="3" name="Content Placeholder 2"/>
          <p:cNvSpPr>
            <a:spLocks noGrp="1"/>
          </p:cNvSpPr>
          <p:nvPr>
            <p:ph idx="1"/>
          </p:nvPr>
        </p:nvSpPr>
        <p:spPr/>
        <p:txBody>
          <a:bodyPr/>
          <a:lstStyle/>
          <a:p>
            <a:pPr marL="0" indent="0">
              <a:buNone/>
            </a:pPr>
            <a:r>
              <a:rPr lang="en-IN" dirty="0" smtClean="0"/>
              <a:t>Fetching information's from two or more relations.</a:t>
            </a:r>
          </a:p>
          <a:p>
            <a:r>
              <a:rPr lang="en-IN" dirty="0" smtClean="0"/>
              <a:t>Cartesian product</a:t>
            </a:r>
          </a:p>
          <a:p>
            <a:r>
              <a:rPr lang="en-IN" dirty="0" smtClean="0"/>
              <a:t>Join</a:t>
            </a:r>
          </a:p>
          <a:p>
            <a:pPr lvl="1"/>
            <a:r>
              <a:rPr lang="en-IN" dirty="0" smtClean="0"/>
              <a:t>Natural join</a:t>
            </a:r>
          </a:p>
          <a:p>
            <a:pPr lvl="1"/>
            <a:r>
              <a:rPr lang="en-IN" dirty="0" smtClean="0"/>
              <a:t>Theta join</a:t>
            </a:r>
          </a:p>
          <a:p>
            <a:pPr lvl="1"/>
            <a:r>
              <a:rPr lang="en-IN" dirty="0" smtClean="0"/>
              <a:t>Outer join</a:t>
            </a:r>
          </a:p>
          <a:p>
            <a:pPr lvl="2"/>
            <a:r>
              <a:rPr lang="en-IN" dirty="0" smtClean="0"/>
              <a:t>Left outer join</a:t>
            </a:r>
          </a:p>
          <a:p>
            <a:pPr lvl="2"/>
            <a:r>
              <a:rPr lang="en-IN" dirty="0" smtClean="0"/>
              <a:t>Right outer join</a:t>
            </a:r>
          </a:p>
          <a:p>
            <a:pPr lvl="2"/>
            <a:r>
              <a:rPr lang="en-IN" dirty="0" smtClean="0"/>
              <a:t>Full outer join</a:t>
            </a:r>
          </a:p>
        </p:txBody>
      </p:sp>
    </p:spTree>
    <p:extLst>
      <p:ext uri="{BB962C8B-B14F-4D97-AF65-F5344CB8AC3E}">
        <p14:creationId xmlns:p14="http://schemas.microsoft.com/office/powerpoint/2010/main" val="1519575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sz="2800" dirty="0" smtClean="0"/>
              <a:t>3. Cartesian-Product </a:t>
            </a:r>
            <a:r>
              <a:rPr lang="en-US" altLang="en-US" sz="2800" dirty="0"/>
              <a:t>Operation</a:t>
            </a:r>
          </a:p>
        </p:txBody>
      </p:sp>
      <p:sp>
        <p:nvSpPr>
          <p:cNvPr id="12290" name="Rectangle 3"/>
          <p:cNvSpPr>
            <a:spLocks noGrp="1" noChangeArrowheads="1"/>
          </p:cNvSpPr>
          <p:nvPr>
            <p:ph type="body" idx="1"/>
          </p:nvPr>
        </p:nvSpPr>
        <p:spPr>
          <a:xfrm>
            <a:off x="768350" y="1065721"/>
            <a:ext cx="7709825" cy="4876800"/>
          </a:xfrm>
        </p:spPr>
        <p:txBody>
          <a:bodyPr/>
          <a:lstStyle/>
          <a:p>
            <a:pPr>
              <a:tabLst>
                <a:tab pos="3149600" algn="ctr"/>
              </a:tabLst>
            </a:pPr>
            <a:r>
              <a:rPr lang="en-US" altLang="en-US" sz="1700" dirty="0"/>
              <a:t>The Cartesian-product operation (denoted by X)  allows us to combine information from any two relations.  </a:t>
            </a:r>
          </a:p>
          <a:p>
            <a:pPr>
              <a:tabLst>
                <a:tab pos="3149600" algn="ctr"/>
              </a:tabLst>
            </a:pPr>
            <a:r>
              <a:rPr lang="en-US" altLang="en-US" sz="1700" dirty="0"/>
              <a:t>Example: the Cartesian product of the relations </a:t>
            </a:r>
            <a:r>
              <a:rPr lang="en-US" altLang="en-US" sz="1700" i="1" dirty="0"/>
              <a:t>instructor</a:t>
            </a:r>
            <a:r>
              <a:rPr lang="en-US" altLang="en-US" sz="1700" dirty="0"/>
              <a:t> and t</a:t>
            </a:r>
            <a:r>
              <a:rPr lang="en-US" altLang="en-US" sz="1700" i="1" dirty="0"/>
              <a:t>eaches</a:t>
            </a:r>
            <a:r>
              <a:rPr lang="en-US" altLang="en-US" sz="1700" dirty="0"/>
              <a:t> is written  as:</a:t>
            </a:r>
          </a:p>
          <a:p>
            <a:pPr>
              <a:buNone/>
              <a:tabLst>
                <a:tab pos="3149600" algn="ctr"/>
              </a:tabLst>
            </a:pPr>
            <a:r>
              <a:rPr lang="en-US" altLang="en-US" sz="1700" i="1" dirty="0"/>
              <a:t>                instructor</a:t>
            </a:r>
            <a:r>
              <a:rPr lang="en-US" altLang="en-US" sz="1700" dirty="0"/>
              <a:t>  X  </a:t>
            </a:r>
            <a:r>
              <a:rPr lang="en-US" altLang="en-US" sz="1700" i="1" dirty="0"/>
              <a:t>teaches</a:t>
            </a:r>
          </a:p>
          <a:p>
            <a:pPr>
              <a:tabLst>
                <a:tab pos="3149600" algn="ctr"/>
              </a:tabLst>
            </a:pPr>
            <a:r>
              <a:rPr lang="en-US" altLang="en-US" sz="1700" dirty="0"/>
              <a:t>We construct a tuple of the result out of each possible pair of tuples: one from the </a:t>
            </a:r>
            <a:r>
              <a:rPr lang="en-US" altLang="en-US" sz="1700" i="1" dirty="0"/>
              <a:t>instructor</a:t>
            </a:r>
            <a:r>
              <a:rPr lang="en-US" altLang="en-US" sz="1700" dirty="0"/>
              <a:t> relation and one from the </a:t>
            </a:r>
            <a:r>
              <a:rPr lang="en-US" altLang="en-US" sz="1700" i="1" dirty="0"/>
              <a:t>teaches</a:t>
            </a:r>
            <a:r>
              <a:rPr lang="en-US" altLang="en-US" sz="1700" dirty="0"/>
              <a:t> relation (see next slide)</a:t>
            </a:r>
          </a:p>
          <a:p>
            <a:pPr>
              <a:tabLst>
                <a:tab pos="3149600" algn="ctr"/>
              </a:tabLst>
            </a:pPr>
            <a:r>
              <a:rPr lang="en-US" altLang="en-US" sz="1700" dirty="0"/>
              <a:t>Since the instructor</a:t>
            </a:r>
            <a:r>
              <a:rPr lang="en-US" altLang="en-US" sz="1700" i="1" dirty="0"/>
              <a:t> ID </a:t>
            </a:r>
            <a:r>
              <a:rPr lang="en-US" altLang="en-US" sz="1700" dirty="0"/>
              <a:t>appears in both relations we distinguish between these attribute by attaching to the attribute the name of the relation from which the attribute originally came.</a:t>
            </a:r>
          </a:p>
          <a:p>
            <a:pPr lvl="1">
              <a:tabLst>
                <a:tab pos="3149600" algn="ctr"/>
              </a:tabLst>
            </a:pPr>
            <a:r>
              <a:rPr lang="en-US" altLang="en-US" sz="1700" i="1" dirty="0"/>
              <a:t>instructor.ID</a:t>
            </a:r>
          </a:p>
          <a:p>
            <a:pPr lvl="1">
              <a:tabLst>
                <a:tab pos="3149600" algn="ctr"/>
              </a:tabLst>
            </a:pPr>
            <a:r>
              <a:rPr lang="en-US" altLang="en-US" sz="1700" i="1" dirty="0"/>
              <a:t>teaches.ID</a:t>
            </a:r>
          </a:p>
          <a:p>
            <a:pPr lvl="1">
              <a:tabLst>
                <a:tab pos="3149600" algn="ctr"/>
              </a:tabLst>
            </a:pPr>
            <a:endParaRPr lang="en-US" altLang="en-US" dirty="0"/>
          </a:p>
          <a:p>
            <a:pPr>
              <a:buNone/>
              <a:tabLst>
                <a:tab pos="3149600" algn="ctr"/>
              </a:tabLst>
            </a:pPr>
            <a:endParaRPr lang="en-US" altLang="en-US" dirty="0">
              <a:sym typeface="Symbol" panose="05050102010706020507" pitchFamily="18" charset="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lIns="90488" tIns="44450" rIns="90488" bIns="44450" anchor="ctr"/>
          <a:lstStyle/>
          <a:p>
            <a:r>
              <a:rPr lang="en-US" dirty="0"/>
              <a:t>Relation Schema and Instance</a:t>
            </a:r>
            <a:endParaRPr lang="en-US" altLang="en-US" dirty="0"/>
          </a:p>
        </p:txBody>
      </p:sp>
      <p:sp>
        <p:nvSpPr>
          <p:cNvPr id="5122" name="Rectangle 3"/>
          <p:cNvSpPr>
            <a:spLocks noGrp="1" noChangeArrowheads="1"/>
          </p:cNvSpPr>
          <p:nvPr>
            <p:ph type="body" idx="1"/>
          </p:nvPr>
        </p:nvSpPr>
        <p:spPr>
          <a:xfrm>
            <a:off x="891180" y="727075"/>
            <a:ext cx="6790690" cy="3515868"/>
          </a:xfrm>
        </p:spPr>
        <p:txBody>
          <a:bodyPr lIns="90488" tIns="44450" rIns="90488" bIns="44450"/>
          <a:lstStyle/>
          <a:p>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 </a:t>
            </a:r>
            <a:r>
              <a:rPr lang="en-US" altLang="en-US" i="1" dirty="0">
                <a:ea typeface="ＭＳ Ｐゴシック" panose="020B0600070205080204" pitchFamily="34" charset="-128"/>
              </a:rPr>
              <a:t>A</a:t>
            </a:r>
            <a:r>
              <a:rPr lang="en-US" altLang="en-US" i="1" baseline="-25000" dirty="0">
                <a:ea typeface="ＭＳ Ｐゴシック" panose="020B0600070205080204" pitchFamily="34" charset="-128"/>
              </a:rPr>
              <a:t>n</a:t>
            </a:r>
            <a:r>
              <a:rPr lang="en-US" altLang="en-US" i="1" dirty="0">
                <a:ea typeface="ＭＳ Ｐゴシック" panose="020B0600070205080204" pitchFamily="34" charset="-128"/>
              </a:rPr>
              <a:t> </a:t>
            </a:r>
            <a:r>
              <a:rPr lang="en-US" altLang="en-US" dirty="0">
                <a:ea typeface="ＭＳ Ｐゴシック" panose="020B0600070205080204" pitchFamily="34" charset="-128"/>
              </a:rPr>
              <a:t>are </a:t>
            </a:r>
            <a:r>
              <a:rPr lang="en-US" altLang="en-US" i="1" dirty="0">
                <a:ea typeface="ＭＳ Ｐゴシック" panose="020B0600070205080204" pitchFamily="34" charset="-128"/>
              </a:rPr>
              <a:t>attributes</a:t>
            </a:r>
            <a:endParaRPr lang="en-US" altLang="en-US" dirty="0">
              <a:ea typeface="ＭＳ Ｐゴシック" panose="020B0600070205080204" pitchFamily="34" charset="-128"/>
            </a:endParaRPr>
          </a:p>
          <a:p>
            <a:r>
              <a:rPr lang="en-US" altLang="en-US" b="1" i="1" dirty="0">
                <a:ea typeface="ＭＳ Ｐゴシック" panose="020B0600070205080204" pitchFamily="34" charset="-128"/>
              </a:rPr>
              <a:t>R</a:t>
            </a:r>
            <a:r>
              <a:rPr lang="en-US" altLang="en-US" b="1" dirty="0">
                <a:ea typeface="ＭＳ Ｐゴシック" panose="020B0600070205080204" pitchFamily="34" charset="-128"/>
              </a:rPr>
              <a:t> = (</a:t>
            </a:r>
            <a:r>
              <a:rPr lang="en-US" altLang="en-US" b="1" i="1" dirty="0">
                <a:ea typeface="ＭＳ Ｐゴシック" panose="020B0600070205080204" pitchFamily="34" charset="-128"/>
              </a:rPr>
              <a:t>A</a:t>
            </a:r>
            <a:r>
              <a:rPr lang="en-US" altLang="en-US" b="1" baseline="-25000" dirty="0">
                <a:ea typeface="ＭＳ Ｐゴシック" panose="020B0600070205080204" pitchFamily="34" charset="-128"/>
              </a:rPr>
              <a:t>1</a:t>
            </a:r>
            <a:r>
              <a:rPr lang="en-US" altLang="en-US" b="1" dirty="0">
                <a:ea typeface="ＭＳ Ｐゴシック" panose="020B0600070205080204" pitchFamily="34" charset="-128"/>
              </a:rPr>
              <a:t>, </a:t>
            </a:r>
            <a:r>
              <a:rPr lang="en-US" altLang="en-US" b="1" i="1" dirty="0">
                <a:ea typeface="ＭＳ Ｐゴシック" panose="020B0600070205080204" pitchFamily="34" charset="-128"/>
              </a:rPr>
              <a:t>A</a:t>
            </a:r>
            <a:r>
              <a:rPr lang="en-US" altLang="en-US" b="1" baseline="-25000" dirty="0">
                <a:ea typeface="ＭＳ Ｐゴシック" panose="020B0600070205080204" pitchFamily="34" charset="-128"/>
              </a:rPr>
              <a:t>2</a:t>
            </a:r>
            <a:r>
              <a:rPr lang="en-US" altLang="en-US" b="1" dirty="0">
                <a:ea typeface="ＭＳ Ｐゴシック" panose="020B0600070205080204" pitchFamily="34" charset="-128"/>
              </a:rPr>
              <a:t>, …, </a:t>
            </a:r>
            <a:r>
              <a:rPr lang="en-US" altLang="en-US" b="1" i="1" dirty="0">
                <a:ea typeface="ＭＳ Ｐゴシック" panose="020B0600070205080204" pitchFamily="34" charset="-128"/>
              </a:rPr>
              <a:t>A</a:t>
            </a:r>
            <a:r>
              <a:rPr lang="en-US" altLang="en-US" b="1" i="1" baseline="-25000" dirty="0">
                <a:ea typeface="ＭＳ Ｐゴシック" panose="020B0600070205080204" pitchFamily="34" charset="-128"/>
              </a:rPr>
              <a:t>n</a:t>
            </a:r>
            <a:r>
              <a:rPr lang="en-US" altLang="en-US" b="1" dirty="0">
                <a:ea typeface="ＭＳ Ｐゴシック" panose="020B0600070205080204" pitchFamily="34" charset="-128"/>
              </a:rPr>
              <a:t> ) </a:t>
            </a:r>
            <a:r>
              <a:rPr lang="en-US" altLang="en-US" dirty="0">
                <a:ea typeface="ＭＳ Ｐゴシック" panose="020B0600070205080204" pitchFamily="34" charset="-128"/>
              </a:rPr>
              <a:t>is a </a:t>
            </a:r>
            <a:r>
              <a:rPr lang="en-US" altLang="en-US" i="1" dirty="0">
                <a:ea typeface="ＭＳ Ｐゴシック" panose="020B0600070205080204" pitchFamily="34" charset="-128"/>
              </a:rPr>
              <a:t>relation schema</a:t>
            </a:r>
          </a:p>
          <a:p>
            <a:pPr>
              <a:lnSpc>
                <a:spcPct val="120000"/>
              </a:lnSpc>
              <a:buFont typeface="Monotype Sorts" charset="2"/>
              <a:buNone/>
            </a:pPr>
            <a:r>
              <a:rPr lang="en-US" altLang="en-US" dirty="0">
                <a:ea typeface="ＭＳ Ｐゴシック" panose="020B0600070205080204" pitchFamily="34" charset="-128"/>
              </a:rPr>
              <a:t>	Example:</a:t>
            </a:r>
          </a:p>
          <a:p>
            <a:pPr>
              <a:lnSpc>
                <a:spcPct val="12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     </a:t>
            </a:r>
            <a:r>
              <a:rPr lang="en-US" altLang="en-US" b="1" dirty="0">
                <a:ea typeface="ＭＳ Ｐゴシック" panose="020B0600070205080204" pitchFamily="34" charset="-128"/>
              </a:rPr>
              <a:t>instructor  = (ID,  name, dept_name, salary)</a:t>
            </a:r>
          </a:p>
          <a:p>
            <a:pPr>
              <a:lnSpc>
                <a:spcPct val="120000"/>
              </a:lnSpc>
            </a:pPr>
            <a:r>
              <a:rPr lang="en-US" altLang="en-US" dirty="0"/>
              <a:t>A relation instance </a:t>
            </a:r>
            <a:r>
              <a:rPr lang="en-US" altLang="en-US" i="1" dirty="0"/>
              <a:t>r</a:t>
            </a:r>
            <a:r>
              <a:rPr lang="en-US" altLang="en-US" dirty="0"/>
              <a:t> defined over schema </a:t>
            </a:r>
            <a:r>
              <a:rPr lang="en-US" altLang="en-US" i="1" dirty="0"/>
              <a:t>R</a:t>
            </a:r>
            <a:r>
              <a:rPr lang="en-US" altLang="en-US" dirty="0"/>
              <a:t> is denoted  by </a:t>
            </a:r>
            <a:r>
              <a:rPr lang="en-US" altLang="en-US" b="1" i="1" dirty="0"/>
              <a:t>r </a:t>
            </a:r>
            <a:r>
              <a:rPr lang="en-US" altLang="en-US" b="1" dirty="0"/>
              <a:t>(</a:t>
            </a:r>
            <a:r>
              <a:rPr lang="en-US" altLang="en-US" b="1" i="1" dirty="0"/>
              <a:t>R</a:t>
            </a:r>
            <a:r>
              <a:rPr lang="en-US" altLang="en-US" b="1" dirty="0"/>
              <a:t>)</a:t>
            </a:r>
            <a:r>
              <a:rPr lang="en-US" altLang="en-US" dirty="0"/>
              <a:t>.</a:t>
            </a:r>
          </a:p>
          <a:p>
            <a:pPr>
              <a:lnSpc>
                <a:spcPct val="120000"/>
              </a:lnSpc>
            </a:pPr>
            <a:r>
              <a:rPr lang="en-US" altLang="en-US" dirty="0"/>
              <a:t>The current values a relation are specified by a table</a:t>
            </a:r>
          </a:p>
          <a:p>
            <a:pPr>
              <a:lnSpc>
                <a:spcPct val="120000"/>
              </a:lnSpc>
            </a:pPr>
            <a:r>
              <a:rPr lang="en-US" altLang="en-US" dirty="0"/>
              <a:t>An element </a:t>
            </a:r>
            <a:r>
              <a:rPr lang="en-US" altLang="en-US" sz="2400" b="1" i="1" dirty="0">
                <a:solidFill>
                  <a:srgbClr val="000099"/>
                </a:solidFill>
              </a:rPr>
              <a:t>t</a:t>
            </a:r>
            <a:r>
              <a:rPr lang="en-US" altLang="en-US" b="1" dirty="0">
                <a:solidFill>
                  <a:srgbClr val="000099"/>
                </a:solidFill>
              </a:rPr>
              <a:t> </a:t>
            </a:r>
            <a:r>
              <a:rPr lang="en-US" altLang="en-US" dirty="0"/>
              <a:t>of</a:t>
            </a:r>
            <a:r>
              <a:rPr lang="en-US" altLang="en-US" b="1" dirty="0">
                <a:solidFill>
                  <a:schemeClr val="bg2"/>
                </a:solidFill>
              </a:rPr>
              <a:t> </a:t>
            </a:r>
            <a:r>
              <a:rPr lang="en-US" altLang="en-US" dirty="0"/>
              <a:t>relation</a:t>
            </a:r>
            <a:r>
              <a:rPr lang="en-US" altLang="en-US" b="1" dirty="0">
                <a:solidFill>
                  <a:schemeClr val="bg2"/>
                </a:solidFill>
              </a:rPr>
              <a:t> </a:t>
            </a:r>
            <a:r>
              <a:rPr lang="en-US" altLang="en-US" sz="2400" b="1" i="1" dirty="0">
                <a:solidFill>
                  <a:srgbClr val="000099"/>
                </a:solidFill>
              </a:rPr>
              <a:t>r</a:t>
            </a:r>
            <a:r>
              <a:rPr lang="en-US" altLang="en-US" dirty="0"/>
              <a:t> is called a  </a:t>
            </a:r>
            <a:r>
              <a:rPr lang="en-US" altLang="en-US" i="1" dirty="0"/>
              <a:t>tuple</a:t>
            </a:r>
            <a:r>
              <a:rPr lang="en-US" altLang="en-US" dirty="0"/>
              <a:t> and is represented by a </a:t>
            </a:r>
            <a:r>
              <a:rPr lang="en-US" altLang="en-US" i="1" dirty="0"/>
              <a:t>row </a:t>
            </a:r>
            <a:r>
              <a:rPr lang="en-US" altLang="en-US" dirty="0"/>
              <a:t>in a </a:t>
            </a:r>
            <a:r>
              <a:rPr lang="en-US" altLang="en-US" dirty="0" smtClean="0"/>
              <a:t>table</a:t>
            </a:r>
          </a:p>
          <a:p>
            <a:pPr>
              <a:lnSpc>
                <a:spcPct val="120000"/>
              </a:lnSpc>
            </a:pPr>
            <a:endParaRPr lang="en-US" altLang="en-US" dirty="0"/>
          </a:p>
          <a:p>
            <a:pPr lvl="2">
              <a:lnSpc>
                <a:spcPct val="120000"/>
              </a:lnSpc>
            </a:pPr>
            <a:r>
              <a:rPr lang="en-US" altLang="en-US" b="1" dirty="0" smtClean="0">
                <a:solidFill>
                  <a:srgbClr val="FF0000"/>
                </a:solidFill>
              </a:rPr>
              <a:t>Relation=table</a:t>
            </a:r>
          </a:p>
          <a:p>
            <a:pPr lvl="2">
              <a:lnSpc>
                <a:spcPct val="120000"/>
              </a:lnSpc>
            </a:pPr>
            <a:r>
              <a:rPr lang="en-US" altLang="en-US" b="1" dirty="0" smtClean="0">
                <a:solidFill>
                  <a:srgbClr val="FF0000"/>
                </a:solidFill>
              </a:rPr>
              <a:t>Tuple=row</a:t>
            </a:r>
          </a:p>
          <a:p>
            <a:pPr lvl="2">
              <a:lnSpc>
                <a:spcPct val="120000"/>
              </a:lnSpc>
            </a:pPr>
            <a:r>
              <a:rPr lang="en-US" altLang="en-US" b="1" dirty="0" smtClean="0">
                <a:solidFill>
                  <a:srgbClr val="FF0000"/>
                </a:solidFill>
              </a:rPr>
              <a:t>Attribute=column</a:t>
            </a:r>
            <a:endParaRPr lang="en-US" altLang="en-US" b="1" dirty="0">
              <a:solidFill>
                <a:srgbClr val="FF0000"/>
              </a:solidFill>
            </a:endParaRPr>
          </a:p>
          <a:p>
            <a:pPr>
              <a:lnSpc>
                <a:spcPct val="120000"/>
              </a:lnSpc>
            </a:pPr>
            <a:endParaRPr lang="en-US" altLang="en-US" sz="1700" dirty="0"/>
          </a:p>
        </p:txBody>
      </p:sp>
      <p:pic>
        <p:nvPicPr>
          <p:cNvPr id="4" name="Picture 3"/>
          <p:cNvPicPr>
            <a:picLocks noChangeAspect="1"/>
          </p:cNvPicPr>
          <p:nvPr/>
        </p:nvPicPr>
        <p:blipFill>
          <a:blip r:embed="rId3"/>
          <a:stretch>
            <a:fillRect/>
          </a:stretch>
        </p:blipFill>
        <p:spPr>
          <a:xfrm>
            <a:off x="4844955" y="3450519"/>
            <a:ext cx="4299045" cy="3407481"/>
          </a:xfrm>
          <a:prstGeom prst="rect">
            <a:avLst/>
          </a:prstGeom>
        </p:spPr>
      </p:pic>
    </p:spTree>
    <p:extLst>
      <p:ext uri="{BB962C8B-B14F-4D97-AF65-F5344CB8AC3E}">
        <p14:creationId xmlns:p14="http://schemas.microsoft.com/office/powerpoint/2010/main" val="273649219"/>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sz="2800" dirty="0"/>
              <a:t>The</a:t>
            </a:r>
            <a:r>
              <a:rPr lang="en-US" altLang="en-US" sz="2800" i="1" dirty="0"/>
              <a:t>  instructor</a:t>
            </a:r>
            <a:r>
              <a:rPr lang="en-US" altLang="en-US" sz="2800" dirty="0"/>
              <a:t>  </a:t>
            </a:r>
            <a:r>
              <a:rPr lang="en-US" altLang="en-US" sz="2400" dirty="0"/>
              <a:t>X</a:t>
            </a:r>
            <a:r>
              <a:rPr lang="en-US" altLang="en-US" sz="2800" dirty="0"/>
              <a:t>  </a:t>
            </a:r>
            <a:r>
              <a:rPr lang="en-US" altLang="en-US" sz="2800" i="1" dirty="0"/>
              <a:t>teaches  table</a:t>
            </a:r>
            <a:endParaRPr lang="en-US" altLang="en-US" sz="2800" dirty="0"/>
          </a:p>
        </p:txBody>
      </p:sp>
      <p:pic>
        <p:nvPicPr>
          <p:cNvPr id="4" name="Graphic 3">
            <a:extLst>
              <a:ext uri="{FF2B5EF4-FFF2-40B4-BE49-F238E27FC236}">
                <a16:creationId xmlns:a16="http://schemas.microsoft.com/office/drawing/2014/main" xmlns="" id="{E425A146-DF78-4629-A7BE-AFD775427152}"/>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 b="6551"/>
          <a:stretch/>
        </p:blipFill>
        <p:spPr>
          <a:xfrm>
            <a:off x="3830572" y="871960"/>
            <a:ext cx="5459492" cy="5964948"/>
          </a:xfrm>
          <a:prstGeom prst="rect">
            <a:avLst/>
          </a:prstGeom>
        </p:spPr>
      </p:pic>
      <p:pic>
        <p:nvPicPr>
          <p:cNvPr id="5" name="Picture 4"/>
          <p:cNvPicPr>
            <a:picLocks noChangeAspect="1"/>
          </p:cNvPicPr>
          <p:nvPr/>
        </p:nvPicPr>
        <p:blipFill>
          <a:blip r:embed="rId5"/>
          <a:stretch>
            <a:fillRect/>
          </a:stretch>
        </p:blipFill>
        <p:spPr>
          <a:xfrm>
            <a:off x="86486" y="2174521"/>
            <a:ext cx="3830572" cy="1679913"/>
          </a:xfrm>
          <a:prstGeom prst="rect">
            <a:avLst/>
          </a:prstGeom>
        </p:spPr>
      </p:pic>
    </p:spTree>
    <p:extLst>
      <p:ext uri="{BB962C8B-B14F-4D97-AF65-F5344CB8AC3E}">
        <p14:creationId xmlns:p14="http://schemas.microsoft.com/office/powerpoint/2010/main" val="1371139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 </a:t>
            </a:r>
            <a:endParaRPr lang="en-IN" dirty="0"/>
          </a:p>
        </p:txBody>
      </p:sp>
      <p:pic>
        <p:nvPicPr>
          <p:cNvPr id="4" name="Picture 3"/>
          <p:cNvPicPr>
            <a:picLocks noChangeAspect="1"/>
          </p:cNvPicPr>
          <p:nvPr/>
        </p:nvPicPr>
        <p:blipFill>
          <a:blip r:embed="rId2"/>
          <a:stretch>
            <a:fillRect/>
          </a:stretch>
        </p:blipFill>
        <p:spPr>
          <a:xfrm>
            <a:off x="623248" y="862581"/>
            <a:ext cx="7924800" cy="5514975"/>
          </a:xfrm>
          <a:prstGeom prst="rect">
            <a:avLst/>
          </a:prstGeom>
        </p:spPr>
      </p:pic>
    </p:spTree>
    <p:extLst>
      <p:ext uri="{BB962C8B-B14F-4D97-AF65-F5344CB8AC3E}">
        <p14:creationId xmlns:p14="http://schemas.microsoft.com/office/powerpoint/2010/main" val="37350603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768351" y="1126681"/>
            <a:ext cx="7631938" cy="4664519"/>
          </a:xfrm>
        </p:spPr>
        <p:txBody>
          <a:bodyPr/>
          <a:lstStyle/>
          <a:p>
            <a:pPr>
              <a:tabLst>
                <a:tab pos="3149600" algn="ctr"/>
              </a:tabLst>
            </a:pPr>
            <a:r>
              <a:rPr lang="en-US" altLang="en-US" sz="1700" dirty="0"/>
              <a:t>The Cartesian-Product </a:t>
            </a:r>
          </a:p>
          <a:p>
            <a:pPr>
              <a:buNone/>
              <a:tabLst>
                <a:tab pos="3149600" algn="ctr"/>
              </a:tabLst>
            </a:pPr>
            <a:r>
              <a:rPr lang="en-US" altLang="en-US" sz="1700" i="1" dirty="0"/>
              <a:t>                    instructor</a:t>
            </a:r>
            <a:r>
              <a:rPr lang="en-US" altLang="en-US" sz="1700" dirty="0"/>
              <a:t>  X  </a:t>
            </a:r>
            <a:r>
              <a:rPr lang="en-US" altLang="en-US" sz="1700" i="1" dirty="0"/>
              <a:t>teaches</a:t>
            </a:r>
            <a:endParaRPr lang="en-US" altLang="en-US" sz="1700" dirty="0"/>
          </a:p>
          <a:p>
            <a:pPr>
              <a:buNone/>
              <a:tabLst>
                <a:tab pos="3149600" algn="ctr"/>
              </a:tabLst>
            </a:pPr>
            <a:r>
              <a:rPr lang="en-US" altLang="en-US" sz="1700" dirty="0"/>
              <a:t>      associates every  tuple of  instructor with every tuple of teaches.</a:t>
            </a:r>
          </a:p>
          <a:p>
            <a:pPr lvl="1"/>
            <a:r>
              <a:rPr lang="en-US" altLang="en-US" sz="1700" dirty="0"/>
              <a:t>Most of the resulting rows have information about instructors who did NOT teach a particular course. </a:t>
            </a:r>
          </a:p>
          <a:p>
            <a:r>
              <a:rPr lang="en-US" altLang="en-US" sz="1700" dirty="0"/>
              <a:t>To get only those tuples of  “</a:t>
            </a:r>
            <a:r>
              <a:rPr lang="en-US" altLang="en-US" sz="1700" i="1" dirty="0"/>
              <a:t>instructor</a:t>
            </a:r>
            <a:r>
              <a:rPr lang="en-US" altLang="en-US" sz="1700" dirty="0"/>
              <a:t>  X  </a:t>
            </a:r>
            <a:r>
              <a:rPr lang="en-US" altLang="en-US" sz="1700" i="1" dirty="0"/>
              <a:t>teaches</a:t>
            </a:r>
            <a:r>
              <a:rPr lang="en-US" altLang="en-US" sz="1700" dirty="0"/>
              <a:t> “ that pertain to instructors and the courses that they taught, we write:</a:t>
            </a:r>
          </a:p>
          <a:p>
            <a:pPr>
              <a:buNone/>
            </a:pPr>
            <a:r>
              <a:rPr lang="en-US" altLang="en-US" sz="1700" dirty="0">
                <a:solidFill>
                  <a:schemeClr val="bg1">
                    <a:lumMod val="50000"/>
                  </a:schemeClr>
                </a:solidFill>
                <a:sym typeface="Symbol" panose="05050102010706020507" pitchFamily="18" charset="2"/>
              </a:rPr>
              <a:t>            </a:t>
            </a:r>
            <a:r>
              <a:rPr lang="en-US" altLang="en-US" sz="2400" i="1" dirty="0">
                <a:sym typeface="Symbol" panose="05050102010706020507" pitchFamily="18" charset="2"/>
              </a:rPr>
              <a:t></a:t>
            </a:r>
            <a:r>
              <a:rPr lang="en-US" altLang="en-US" sz="2400" dirty="0">
                <a:sym typeface="Symbol" panose="05050102010706020507" pitchFamily="18" charset="2"/>
              </a:rPr>
              <a:t> </a:t>
            </a:r>
            <a:r>
              <a:rPr lang="en-US" altLang="en-US" sz="2400" i="1" baseline="-25000" dirty="0">
                <a:sym typeface="Symbol" panose="05050102010706020507" pitchFamily="18" charset="2"/>
              </a:rPr>
              <a:t>instructor.id =  teaches.id</a:t>
            </a:r>
            <a:r>
              <a:rPr lang="en-US" altLang="ja-JP" sz="2400" i="1" baseline="-25000" dirty="0">
                <a:sym typeface="Symbol" panose="05050102010706020507" pitchFamily="18" charset="2"/>
              </a:rPr>
              <a:t> </a:t>
            </a:r>
            <a:r>
              <a:rPr lang="en-US" altLang="ja-JP" sz="2400" i="1" dirty="0">
                <a:sym typeface="Symbol" panose="05050102010706020507" pitchFamily="18" charset="2"/>
              </a:rPr>
              <a:t> </a:t>
            </a:r>
            <a:r>
              <a:rPr lang="en-US" altLang="ja-JP" sz="2400" dirty="0">
                <a:sym typeface="Symbol" panose="05050102010706020507" pitchFamily="18" charset="2"/>
              </a:rPr>
              <a:t>(</a:t>
            </a:r>
            <a:r>
              <a:rPr lang="en-US" altLang="ja-JP" sz="2400" i="1" dirty="0">
                <a:sym typeface="Symbol" panose="05050102010706020507" pitchFamily="18" charset="2"/>
              </a:rPr>
              <a:t>instructor  </a:t>
            </a:r>
            <a:r>
              <a:rPr lang="en-US" altLang="ja-JP" sz="2400" dirty="0">
                <a:sym typeface="Symbol" panose="05050102010706020507" pitchFamily="18" charset="2"/>
              </a:rPr>
              <a:t>x</a:t>
            </a:r>
            <a:r>
              <a:rPr lang="en-US" altLang="ja-JP" sz="2400" i="1" dirty="0">
                <a:sym typeface="Symbol" panose="05050102010706020507" pitchFamily="18" charset="2"/>
              </a:rPr>
              <a:t> teaches </a:t>
            </a:r>
            <a:r>
              <a:rPr lang="en-US" altLang="ja-JP" sz="2400" dirty="0">
                <a:sym typeface="Symbol" panose="05050102010706020507" pitchFamily="18" charset="2"/>
              </a:rPr>
              <a:t>))</a:t>
            </a:r>
          </a:p>
          <a:p>
            <a:pPr>
              <a:buNone/>
            </a:pPr>
            <a:r>
              <a:rPr lang="en-US" altLang="ja-JP" sz="800" dirty="0">
                <a:sym typeface="Symbol" panose="05050102010706020507" pitchFamily="18" charset="2"/>
              </a:rPr>
              <a:t> </a:t>
            </a:r>
          </a:p>
          <a:p>
            <a:pPr lvl="1"/>
            <a:r>
              <a:rPr lang="en-US" altLang="ja-JP" sz="1700" dirty="0">
                <a:sym typeface="Symbol" panose="05050102010706020507" pitchFamily="18" charset="2"/>
              </a:rPr>
              <a:t>We get only those tuples of “</a:t>
            </a:r>
            <a:r>
              <a:rPr lang="en-US" altLang="en-US" sz="1700" i="1" dirty="0"/>
              <a:t>instructor</a:t>
            </a:r>
            <a:r>
              <a:rPr lang="en-US" altLang="en-US" sz="1700" dirty="0"/>
              <a:t>  X  </a:t>
            </a:r>
            <a:r>
              <a:rPr lang="en-US" altLang="en-US" sz="1700" i="1" dirty="0"/>
              <a:t>teaches” </a:t>
            </a:r>
            <a:r>
              <a:rPr lang="en-US" altLang="ja-JP" sz="1700" dirty="0">
                <a:sym typeface="Symbol" panose="05050102010706020507" pitchFamily="18" charset="2"/>
              </a:rPr>
              <a:t>that pertain to instructors and the courses that they taught.</a:t>
            </a:r>
          </a:p>
          <a:p>
            <a:r>
              <a:rPr lang="en-US" altLang="ja-JP" sz="1700" dirty="0">
                <a:sym typeface="Symbol" panose="05050102010706020507" pitchFamily="18" charset="2"/>
              </a:rPr>
              <a:t>The result of this expression, shown in the next slide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endParaRPr lang="en-US" altLang="en-US" sz="2800" dirty="0"/>
          </a:p>
        </p:txBody>
      </p:sp>
      <p:sp>
        <p:nvSpPr>
          <p:cNvPr id="7170" name="Rectangle 3"/>
          <p:cNvSpPr>
            <a:spLocks noGrp="1" noChangeArrowheads="1"/>
          </p:cNvSpPr>
          <p:nvPr>
            <p:ph type="body" idx="1"/>
          </p:nvPr>
        </p:nvSpPr>
        <p:spPr>
          <a:xfrm>
            <a:off x="768350" y="902494"/>
            <a:ext cx="7436866" cy="848423"/>
          </a:xfrm>
        </p:spPr>
        <p:txBody>
          <a:bodyPr/>
          <a:lstStyle/>
          <a:p>
            <a:r>
              <a:rPr lang="en-US" altLang="en-US" sz="1700" dirty="0"/>
              <a:t>The</a:t>
            </a:r>
            <a:r>
              <a:rPr lang="en-US" altLang="en-US" sz="1700" dirty="0">
                <a:sym typeface="Symbol" panose="05050102010706020507" pitchFamily="18" charset="2"/>
              </a:rPr>
              <a:t>  table corresponding to:</a:t>
            </a:r>
          </a:p>
          <a:p>
            <a:pPr>
              <a:buNone/>
            </a:pPr>
            <a:r>
              <a:rPr lang="en-US" altLang="en-US" sz="1700" i="1" dirty="0">
                <a:solidFill>
                  <a:schemeClr val="bg1">
                    <a:lumMod val="50000"/>
                  </a:schemeClr>
                </a:solidFill>
                <a:sym typeface="Symbol" panose="05050102010706020507" pitchFamily="18" charset="2"/>
              </a:rPr>
              <a:t>            </a:t>
            </a:r>
            <a:r>
              <a:rPr lang="en-US" altLang="en-US" sz="2400" i="1" dirty="0">
                <a:sym typeface="Symbol" panose="05050102010706020507" pitchFamily="18" charset="2"/>
              </a:rPr>
              <a:t></a:t>
            </a:r>
            <a:r>
              <a:rPr lang="en-US" altLang="en-US" sz="2400" dirty="0">
                <a:sym typeface="Symbol" panose="05050102010706020507" pitchFamily="18" charset="2"/>
              </a:rPr>
              <a:t> </a:t>
            </a:r>
            <a:r>
              <a:rPr lang="en-US" altLang="en-US" sz="2400" i="1" baseline="-25000" dirty="0">
                <a:sym typeface="Symbol" panose="05050102010706020507" pitchFamily="18" charset="2"/>
              </a:rPr>
              <a:t>instructor.id =  teaches.id</a:t>
            </a:r>
            <a:r>
              <a:rPr lang="en-US" altLang="ja-JP" sz="2400" i="1" baseline="-25000" dirty="0">
                <a:sym typeface="Symbol" panose="05050102010706020507" pitchFamily="18" charset="2"/>
              </a:rPr>
              <a:t> </a:t>
            </a:r>
            <a:r>
              <a:rPr lang="en-US" altLang="ja-JP" sz="2400" dirty="0">
                <a:sym typeface="Symbol" panose="05050102010706020507" pitchFamily="18" charset="2"/>
              </a:rPr>
              <a:t>(</a:t>
            </a:r>
            <a:r>
              <a:rPr lang="en-US" altLang="ja-JP" sz="2400" i="1" dirty="0">
                <a:sym typeface="Symbol" panose="05050102010706020507" pitchFamily="18" charset="2"/>
              </a:rPr>
              <a:t>instructor  </a:t>
            </a:r>
            <a:r>
              <a:rPr lang="en-US" altLang="ja-JP" sz="2400" dirty="0">
                <a:sym typeface="Symbol" panose="05050102010706020507" pitchFamily="18" charset="2"/>
              </a:rPr>
              <a:t>x</a:t>
            </a:r>
            <a:r>
              <a:rPr lang="en-US" altLang="ja-JP" sz="2400" i="1" dirty="0">
                <a:sym typeface="Symbol" panose="05050102010706020507" pitchFamily="18" charset="2"/>
              </a:rPr>
              <a:t> teaches</a:t>
            </a:r>
            <a:r>
              <a:rPr lang="en-US" altLang="ja-JP" sz="2400" dirty="0">
                <a:sym typeface="Symbol" panose="05050102010706020507" pitchFamily="18" charset="2"/>
              </a:rPr>
              <a:t>))</a:t>
            </a:r>
            <a:r>
              <a:rPr lang="en-US" altLang="en-US" sz="2400" dirty="0"/>
              <a:t> </a:t>
            </a:r>
            <a:endParaRPr lang="en-US" altLang="en-US" sz="1700" dirty="0"/>
          </a:p>
          <a:p>
            <a:pPr>
              <a:buNone/>
            </a:pPr>
            <a:endParaRPr lang="en-US" altLang="en-US" dirty="0">
              <a:solidFill>
                <a:schemeClr val="bg1">
                  <a:lumMod val="50000"/>
                </a:schemeClr>
              </a:solidFill>
            </a:endParaRPr>
          </a:p>
        </p:txBody>
      </p:sp>
      <p:pic>
        <p:nvPicPr>
          <p:cNvPr id="4" name="Graphic 3">
            <a:extLst>
              <a:ext uri="{FF2B5EF4-FFF2-40B4-BE49-F238E27FC236}">
                <a16:creationId xmlns:a16="http://schemas.microsoft.com/office/drawing/2014/main" xmlns="" id="{54514E8B-ADB7-4B47-B765-99E7784E865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1" b="12878"/>
          <a:stretch/>
        </p:blipFill>
        <p:spPr>
          <a:xfrm>
            <a:off x="938783" y="1926336"/>
            <a:ext cx="7416310" cy="4134599"/>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4. Natural Join Operation</a:t>
            </a:r>
            <a:endParaRPr lang="en-IN" dirty="0"/>
          </a:p>
        </p:txBody>
      </p:sp>
      <p:sp>
        <p:nvSpPr>
          <p:cNvPr id="3" name="Content Placeholder 2"/>
          <p:cNvSpPr>
            <a:spLocks noGrp="1"/>
          </p:cNvSpPr>
          <p:nvPr>
            <p:ph idx="1"/>
          </p:nvPr>
        </p:nvSpPr>
        <p:spPr>
          <a:xfrm>
            <a:off x="768350" y="861991"/>
            <a:ext cx="7707313" cy="4903787"/>
          </a:xfrm>
        </p:spPr>
        <p:txBody>
          <a:bodyPr/>
          <a:lstStyle/>
          <a:p>
            <a:r>
              <a:rPr lang="en-IN" dirty="0"/>
              <a:t>Natural join is a dyadic operator that is </a:t>
            </a:r>
            <a:r>
              <a:rPr lang="en-IN" dirty="0" smtClean="0"/>
              <a:t>written as </a:t>
            </a:r>
            <a:r>
              <a:rPr lang="en-IN" i="1" dirty="0"/>
              <a:t>R </a:t>
            </a:r>
            <a:r>
              <a:rPr lang="en-IN" i="1" dirty="0" smtClean="0"/>
              <a:t>    S </a:t>
            </a:r>
            <a:r>
              <a:rPr lang="en-IN" dirty="0"/>
              <a:t>where </a:t>
            </a:r>
            <a:r>
              <a:rPr lang="en-IN" i="1" dirty="0"/>
              <a:t>R </a:t>
            </a:r>
            <a:r>
              <a:rPr lang="en-IN" dirty="0"/>
              <a:t>and </a:t>
            </a:r>
            <a:r>
              <a:rPr lang="en-IN" i="1" dirty="0"/>
              <a:t>S </a:t>
            </a:r>
            <a:r>
              <a:rPr lang="en-IN" dirty="0"/>
              <a:t>are relations. </a:t>
            </a:r>
            <a:r>
              <a:rPr lang="en-IN" dirty="0" smtClean="0"/>
              <a:t>The result </a:t>
            </a:r>
            <a:r>
              <a:rPr lang="en-IN" dirty="0"/>
              <a:t>of the natural join is the set of </a:t>
            </a:r>
            <a:r>
              <a:rPr lang="en-IN" dirty="0" smtClean="0"/>
              <a:t>all combinations </a:t>
            </a:r>
            <a:r>
              <a:rPr lang="en-IN" dirty="0"/>
              <a:t>of tuples in </a:t>
            </a:r>
            <a:r>
              <a:rPr lang="en-IN" i="1" dirty="0"/>
              <a:t>R </a:t>
            </a:r>
            <a:r>
              <a:rPr lang="en-IN" dirty="0"/>
              <a:t>and </a:t>
            </a:r>
            <a:r>
              <a:rPr lang="en-IN" i="1" dirty="0"/>
              <a:t>S </a:t>
            </a:r>
            <a:r>
              <a:rPr lang="en-IN" dirty="0"/>
              <a:t>that </a:t>
            </a:r>
            <a:r>
              <a:rPr lang="en-IN" dirty="0" smtClean="0"/>
              <a:t>are equal </a:t>
            </a:r>
            <a:r>
              <a:rPr lang="en-IN" dirty="0"/>
              <a:t>on their common attribute names</a:t>
            </a:r>
            <a:r>
              <a:rPr lang="en-IN" dirty="0" smtClean="0"/>
              <a:t>.</a:t>
            </a:r>
          </a:p>
          <a:p>
            <a:r>
              <a:rPr lang="en-US" altLang="en-US" dirty="0"/>
              <a:t>Let </a:t>
            </a:r>
            <a:r>
              <a:rPr lang="en-US" altLang="en-US" i="1" dirty="0"/>
              <a:t>r</a:t>
            </a:r>
            <a:r>
              <a:rPr lang="en-US" altLang="en-US" dirty="0"/>
              <a:t> and </a:t>
            </a:r>
            <a:r>
              <a:rPr lang="en-US" altLang="en-US" i="1" dirty="0"/>
              <a:t>s</a:t>
            </a:r>
            <a:r>
              <a:rPr lang="en-US" altLang="en-US" dirty="0"/>
              <a:t> be relations on schemas </a:t>
            </a:r>
            <a:r>
              <a:rPr lang="en-US" altLang="en-US" i="1" dirty="0"/>
              <a:t>R</a:t>
            </a:r>
            <a:r>
              <a:rPr lang="en-US" altLang="en-US" dirty="0"/>
              <a:t> and </a:t>
            </a:r>
            <a:r>
              <a:rPr lang="en-US" altLang="en-US" i="1" dirty="0"/>
              <a:t>S</a:t>
            </a:r>
            <a:r>
              <a:rPr lang="en-US" altLang="en-US" dirty="0"/>
              <a:t> respectively. </a:t>
            </a:r>
            <a:br>
              <a:rPr lang="en-US" altLang="en-US" dirty="0"/>
            </a:br>
            <a:r>
              <a:rPr lang="en-US" altLang="en-US" dirty="0"/>
              <a:t>Then,  r     s  is a relation on schema </a:t>
            </a:r>
            <a:r>
              <a:rPr lang="en-US" altLang="en-US" i="1" dirty="0"/>
              <a:t>R </a:t>
            </a:r>
            <a:r>
              <a:rPr lang="en-US" altLang="en-US" dirty="0">
                <a:sym typeface="Symbol" panose="05050102010706020507" pitchFamily="18" charset="2"/>
              </a:rPr>
              <a:t></a:t>
            </a:r>
            <a:r>
              <a:rPr lang="en-US" altLang="en-US" dirty="0"/>
              <a:t> </a:t>
            </a:r>
            <a:r>
              <a:rPr lang="en-US" altLang="en-US" i="1" dirty="0"/>
              <a:t>S</a:t>
            </a:r>
            <a:r>
              <a:rPr lang="en-US" altLang="en-US" dirty="0"/>
              <a:t> obtained as follows:</a:t>
            </a:r>
          </a:p>
          <a:p>
            <a:pPr lvl="1"/>
            <a:r>
              <a:rPr lang="en-US" altLang="en-US" dirty="0"/>
              <a:t>Consider each pair of tuples </a:t>
            </a:r>
            <a:r>
              <a:rPr lang="en-US" altLang="en-US" i="1" dirty="0" err="1"/>
              <a:t>t</a:t>
            </a:r>
            <a:r>
              <a:rPr lang="en-US" altLang="en-US" sz="2800" i="1" baseline="-25000" dirty="0" err="1"/>
              <a:t>r</a:t>
            </a:r>
            <a:r>
              <a:rPr lang="en-US" altLang="en-US" dirty="0"/>
              <a:t> from </a:t>
            </a:r>
            <a:r>
              <a:rPr lang="en-US" altLang="en-US" i="1" dirty="0"/>
              <a:t>r</a:t>
            </a:r>
            <a:r>
              <a:rPr lang="en-US" altLang="en-US" dirty="0"/>
              <a:t> and </a:t>
            </a:r>
            <a:r>
              <a:rPr lang="en-US" altLang="en-US" i="1" dirty="0" err="1"/>
              <a:t>t</a:t>
            </a:r>
            <a:r>
              <a:rPr lang="en-US" altLang="en-US" sz="2800" i="1" baseline="-25000" dirty="0" err="1"/>
              <a:t>s</a:t>
            </a:r>
            <a:r>
              <a:rPr lang="en-US" altLang="en-US" dirty="0"/>
              <a:t> from </a:t>
            </a:r>
            <a:r>
              <a:rPr lang="en-US" altLang="en-US" i="1" dirty="0"/>
              <a:t>s</a:t>
            </a:r>
            <a:r>
              <a:rPr lang="en-US" altLang="en-US" dirty="0"/>
              <a:t>.  </a:t>
            </a:r>
          </a:p>
          <a:p>
            <a:pPr lvl="1"/>
            <a:r>
              <a:rPr lang="en-US" altLang="en-US" dirty="0"/>
              <a:t>If </a:t>
            </a:r>
            <a:r>
              <a:rPr lang="en-US" altLang="en-US" i="1" dirty="0" err="1"/>
              <a:t>t</a:t>
            </a:r>
            <a:r>
              <a:rPr lang="en-US" altLang="en-US" sz="2400" i="1" baseline="-25000" dirty="0" err="1"/>
              <a:t>r</a:t>
            </a:r>
            <a:r>
              <a:rPr lang="en-US" altLang="en-US" dirty="0"/>
              <a:t> and </a:t>
            </a:r>
            <a:r>
              <a:rPr lang="en-US" altLang="en-US" i="1" dirty="0" err="1"/>
              <a:t>t</a:t>
            </a:r>
            <a:r>
              <a:rPr lang="en-US" altLang="en-US" sz="2400" i="1" baseline="-25000" dirty="0" err="1"/>
              <a:t>s</a:t>
            </a:r>
            <a:r>
              <a:rPr lang="en-US" altLang="en-US" dirty="0"/>
              <a:t> have the same value on each of the attributes in </a:t>
            </a:r>
            <a:r>
              <a:rPr lang="en-US" altLang="en-US" i="1" dirty="0"/>
              <a:t>R</a:t>
            </a:r>
            <a:r>
              <a:rPr lang="en-US" altLang="en-US" dirty="0"/>
              <a:t> </a:t>
            </a:r>
            <a:r>
              <a:rPr lang="en-US" altLang="en-US" dirty="0">
                <a:sym typeface="Symbol" panose="05050102010706020507" pitchFamily="18" charset="2"/>
              </a:rPr>
              <a:t></a:t>
            </a:r>
            <a:r>
              <a:rPr lang="en-US" altLang="en-US" dirty="0"/>
              <a:t> </a:t>
            </a:r>
            <a:r>
              <a:rPr lang="en-US" altLang="en-US" i="1" dirty="0"/>
              <a:t>S</a:t>
            </a:r>
            <a:r>
              <a:rPr lang="en-US" altLang="en-US" dirty="0"/>
              <a:t>, add a tuple </a:t>
            </a:r>
            <a:r>
              <a:rPr lang="en-US" altLang="en-US" i="1" dirty="0"/>
              <a:t>t</a:t>
            </a:r>
            <a:r>
              <a:rPr lang="en-US" altLang="en-US" dirty="0"/>
              <a:t>  to the result, where</a:t>
            </a:r>
          </a:p>
          <a:p>
            <a:pPr lvl="2"/>
            <a:r>
              <a:rPr lang="en-US" altLang="en-US" i="1" dirty="0"/>
              <a:t>t</a:t>
            </a:r>
            <a:r>
              <a:rPr lang="en-US" altLang="en-US" dirty="0"/>
              <a:t> has the same value as </a:t>
            </a:r>
            <a:r>
              <a:rPr lang="en-US" altLang="en-US" i="1" dirty="0" err="1"/>
              <a:t>t</a:t>
            </a:r>
            <a:r>
              <a:rPr lang="en-US" altLang="en-US" sz="3200" i="1" baseline="-25000" dirty="0" err="1"/>
              <a:t>r</a:t>
            </a:r>
            <a:r>
              <a:rPr lang="en-US" altLang="en-US" dirty="0"/>
              <a:t> on </a:t>
            </a:r>
            <a:r>
              <a:rPr lang="en-US" altLang="en-US" i="1" dirty="0"/>
              <a:t>r</a:t>
            </a:r>
            <a:endParaRPr lang="en-US" altLang="en-US" dirty="0"/>
          </a:p>
          <a:p>
            <a:pPr lvl="2"/>
            <a:r>
              <a:rPr lang="en-US" altLang="en-US" i="1" dirty="0"/>
              <a:t>t</a:t>
            </a:r>
            <a:r>
              <a:rPr lang="en-US" altLang="en-US" dirty="0"/>
              <a:t> has the same value as </a:t>
            </a:r>
            <a:r>
              <a:rPr lang="en-US" altLang="en-US" i="1" dirty="0" err="1"/>
              <a:t>t</a:t>
            </a:r>
            <a:r>
              <a:rPr lang="en-US" altLang="en-US" sz="3200" i="1" baseline="-25000" dirty="0" err="1"/>
              <a:t>s</a:t>
            </a:r>
            <a:r>
              <a:rPr lang="en-US" altLang="en-US" dirty="0"/>
              <a:t> on </a:t>
            </a:r>
            <a:r>
              <a:rPr lang="en-US" altLang="en-US" i="1" dirty="0"/>
              <a:t>s</a:t>
            </a:r>
            <a:endParaRPr lang="en-US" altLang="en-US" dirty="0"/>
          </a:p>
          <a:p>
            <a:r>
              <a:rPr lang="en-US" altLang="en-US" dirty="0"/>
              <a:t>Example:</a:t>
            </a:r>
          </a:p>
          <a:p>
            <a:pPr lvl="1">
              <a:buFont typeface="Monotype Sorts" pitchFamily="2" charset="2"/>
              <a:buNone/>
            </a:pPr>
            <a:r>
              <a:rPr lang="en-US" altLang="en-US" i="1" dirty="0"/>
              <a:t>R</a:t>
            </a:r>
            <a:r>
              <a:rPr lang="en-US" altLang="en-US" dirty="0"/>
              <a:t> = (</a:t>
            </a:r>
            <a:r>
              <a:rPr lang="en-US" altLang="en-US" i="1" dirty="0"/>
              <a:t>A, B, C, D</a:t>
            </a:r>
            <a:r>
              <a:rPr lang="en-US" altLang="en-US" dirty="0"/>
              <a:t>)</a:t>
            </a:r>
          </a:p>
          <a:p>
            <a:pPr lvl="1">
              <a:buFont typeface="Monotype Sorts" pitchFamily="2" charset="2"/>
              <a:buNone/>
            </a:pPr>
            <a:r>
              <a:rPr lang="en-US" altLang="en-US" i="1" dirty="0"/>
              <a:t>S</a:t>
            </a:r>
            <a:r>
              <a:rPr lang="en-US" altLang="en-US" dirty="0"/>
              <a:t> = (</a:t>
            </a:r>
            <a:r>
              <a:rPr lang="en-US" altLang="en-US" i="1" dirty="0"/>
              <a:t>E, B, D</a:t>
            </a:r>
            <a:r>
              <a:rPr lang="en-US" altLang="en-US" dirty="0"/>
              <a:t>)</a:t>
            </a:r>
          </a:p>
          <a:p>
            <a:pPr lvl="1"/>
            <a:r>
              <a:rPr lang="en-US" altLang="en-US" dirty="0"/>
              <a:t>Result schema = (</a:t>
            </a:r>
            <a:r>
              <a:rPr lang="en-US" altLang="en-US" i="1" dirty="0"/>
              <a:t>A, B, C, D, E</a:t>
            </a:r>
            <a:r>
              <a:rPr lang="en-US" altLang="en-US" dirty="0"/>
              <a:t>)</a:t>
            </a:r>
          </a:p>
          <a:p>
            <a:pPr lvl="1"/>
            <a:r>
              <a:rPr lang="en-US" altLang="en-US" i="1" dirty="0"/>
              <a:t>r</a:t>
            </a:r>
            <a:r>
              <a:rPr lang="en-US" altLang="en-US" dirty="0"/>
              <a:t>     </a:t>
            </a:r>
            <a:r>
              <a:rPr lang="en-US" altLang="en-US" i="1" dirty="0"/>
              <a:t>s</a:t>
            </a:r>
            <a:r>
              <a:rPr lang="en-US" altLang="en-US" dirty="0"/>
              <a:t> is defined as:</a:t>
            </a:r>
            <a:br>
              <a:rPr lang="en-US" altLang="en-US" dirty="0"/>
            </a:br>
            <a:r>
              <a:rPr lang="en-US" altLang="en-US" dirty="0"/>
              <a:t>      </a:t>
            </a:r>
            <a:r>
              <a:rPr lang="en-US" altLang="en-US" dirty="0">
                <a:sym typeface="Symbol" panose="05050102010706020507" pitchFamily="18" charset="2"/>
              </a:rPr>
              <a:t></a:t>
            </a:r>
            <a:r>
              <a:rPr lang="en-US" altLang="en-US" sz="2400" i="1" baseline="-25000" dirty="0" err="1"/>
              <a:t>r.A</a:t>
            </a:r>
            <a:r>
              <a:rPr lang="en-US" altLang="en-US" sz="2400" i="1" baseline="-25000" dirty="0"/>
              <a:t>, </a:t>
            </a:r>
            <a:r>
              <a:rPr lang="en-US" altLang="en-US" sz="2400" i="1" baseline="-25000" dirty="0" err="1"/>
              <a:t>r.B</a:t>
            </a:r>
            <a:r>
              <a:rPr lang="en-US" altLang="en-US" sz="2400" i="1" baseline="-25000" dirty="0"/>
              <a:t>, </a:t>
            </a:r>
            <a:r>
              <a:rPr lang="en-US" altLang="en-US" sz="2400" i="1" baseline="-25000" dirty="0" err="1"/>
              <a:t>r.C</a:t>
            </a:r>
            <a:r>
              <a:rPr lang="en-US" altLang="en-US" sz="2400" i="1" baseline="-25000" dirty="0"/>
              <a:t>, </a:t>
            </a:r>
            <a:r>
              <a:rPr lang="en-US" altLang="en-US" sz="2400" i="1" baseline="-25000" dirty="0" err="1"/>
              <a:t>r.D</a:t>
            </a:r>
            <a:r>
              <a:rPr lang="en-US" altLang="en-US" sz="2400" i="1" baseline="-25000" dirty="0"/>
              <a:t>, </a:t>
            </a:r>
            <a:r>
              <a:rPr lang="en-US" altLang="en-US" sz="2400" i="1" baseline="-25000" dirty="0" err="1"/>
              <a:t>s.E</a:t>
            </a:r>
            <a:r>
              <a:rPr lang="en-US" altLang="en-US" dirty="0"/>
              <a:t> (</a:t>
            </a:r>
            <a:r>
              <a:rPr lang="en-US" altLang="en-US" sz="2400" dirty="0">
                <a:sym typeface="Symbol" panose="05050102010706020507" pitchFamily="18" charset="2"/>
              </a:rPr>
              <a:t></a:t>
            </a:r>
            <a:r>
              <a:rPr lang="en-US" altLang="en-US" sz="2400" i="1" baseline="-25000" dirty="0" err="1"/>
              <a:t>r.B</a:t>
            </a:r>
            <a:r>
              <a:rPr lang="en-US" altLang="en-US" sz="2400" i="1" baseline="-25000" dirty="0"/>
              <a:t> = </a:t>
            </a:r>
            <a:r>
              <a:rPr lang="en-US" altLang="en-US" sz="2400" i="1" baseline="-25000" dirty="0" err="1"/>
              <a:t>s.B</a:t>
            </a:r>
            <a:r>
              <a:rPr lang="en-US" altLang="en-US" sz="2400" i="1" baseline="-25000" dirty="0"/>
              <a:t> </a:t>
            </a:r>
            <a:r>
              <a:rPr lang="en-US" altLang="en-US" dirty="0">
                <a:sym typeface="Symbol" panose="05050102010706020507" pitchFamily="18" charset="2"/>
              </a:rPr>
              <a:t></a:t>
            </a:r>
            <a:r>
              <a:rPr lang="en-US" altLang="en-US" sz="2400" i="1" baseline="-25000" dirty="0"/>
              <a:t> </a:t>
            </a:r>
            <a:r>
              <a:rPr lang="en-US" altLang="en-US" sz="2400" i="1" baseline="-25000" dirty="0" err="1"/>
              <a:t>r.D</a:t>
            </a:r>
            <a:r>
              <a:rPr lang="en-US" altLang="en-US" sz="2400" i="1" baseline="-25000" dirty="0"/>
              <a:t> = </a:t>
            </a:r>
            <a:r>
              <a:rPr lang="en-US" altLang="en-US" sz="2400" i="1" baseline="-25000" dirty="0" err="1"/>
              <a:t>s.D</a:t>
            </a:r>
            <a:r>
              <a:rPr lang="en-US" altLang="en-US" dirty="0"/>
              <a:t> (</a:t>
            </a:r>
            <a:r>
              <a:rPr lang="en-US" altLang="en-US" i="1" dirty="0"/>
              <a:t>r </a:t>
            </a:r>
            <a:r>
              <a:rPr lang="en-US" altLang="en-US" dirty="0"/>
              <a:t> x  </a:t>
            </a:r>
            <a:r>
              <a:rPr lang="en-US" altLang="en-US" i="1" dirty="0"/>
              <a:t>s</a:t>
            </a:r>
            <a:r>
              <a:rPr lang="en-US" altLang="en-US" dirty="0"/>
              <a:t>))</a:t>
            </a:r>
          </a:p>
          <a:p>
            <a:endParaRPr lang="en-IN" dirty="0"/>
          </a:p>
        </p:txBody>
      </p:sp>
      <p:sp>
        <p:nvSpPr>
          <p:cNvPr id="4" name="AutoShape 4"/>
          <p:cNvSpPr>
            <a:spLocks noChangeArrowheads="1"/>
          </p:cNvSpPr>
          <p:nvPr/>
        </p:nvSpPr>
        <p:spPr bwMode="auto">
          <a:xfrm rot="16200000" flipV="1">
            <a:off x="6165755" y="962855"/>
            <a:ext cx="152400" cy="152400"/>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 name="AutoShape 4"/>
          <p:cNvSpPr>
            <a:spLocks noChangeArrowheads="1"/>
          </p:cNvSpPr>
          <p:nvPr/>
        </p:nvSpPr>
        <p:spPr bwMode="auto">
          <a:xfrm rot="16200000" flipV="1">
            <a:off x="2047922" y="2127299"/>
            <a:ext cx="152400" cy="152400"/>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 name="AutoShape 4"/>
          <p:cNvSpPr>
            <a:spLocks noChangeArrowheads="1"/>
          </p:cNvSpPr>
          <p:nvPr/>
        </p:nvSpPr>
        <p:spPr bwMode="auto">
          <a:xfrm rot="16200000" flipV="1">
            <a:off x="1757528" y="5733059"/>
            <a:ext cx="152400" cy="152400"/>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2225379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t>Natural Join Operation – Example</a:t>
            </a:r>
          </a:p>
        </p:txBody>
      </p:sp>
      <p:sp>
        <p:nvSpPr>
          <p:cNvPr id="51203" name="Rectangle 3"/>
          <p:cNvSpPr>
            <a:spLocks noGrp="1" noChangeArrowheads="1"/>
          </p:cNvSpPr>
          <p:nvPr>
            <p:ph type="body" idx="1"/>
          </p:nvPr>
        </p:nvSpPr>
        <p:spPr>
          <a:xfrm>
            <a:off x="457200" y="1219200"/>
            <a:ext cx="7029450" cy="409575"/>
          </a:xfrm>
        </p:spPr>
        <p:txBody>
          <a:bodyPr/>
          <a:lstStyle/>
          <a:p>
            <a:r>
              <a:rPr lang="en-US" altLang="en-US"/>
              <a:t>Relations r, s:</a:t>
            </a:r>
          </a:p>
        </p:txBody>
      </p:sp>
      <p:sp>
        <p:nvSpPr>
          <p:cNvPr id="51214" name="Rectangle 14"/>
          <p:cNvSpPr>
            <a:spLocks noChangeArrowheads="1"/>
          </p:cNvSpPr>
          <p:nvPr/>
        </p:nvSpPr>
        <p:spPr bwMode="auto">
          <a:xfrm>
            <a:off x="1676400" y="1676400"/>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dirty="0"/>
              <a:t>A</a:t>
            </a:r>
          </a:p>
        </p:txBody>
      </p:sp>
      <p:sp>
        <p:nvSpPr>
          <p:cNvPr id="51215" name="Rectangle 15"/>
          <p:cNvSpPr>
            <a:spLocks noChangeArrowheads="1"/>
          </p:cNvSpPr>
          <p:nvPr/>
        </p:nvSpPr>
        <p:spPr bwMode="auto">
          <a:xfrm>
            <a:off x="2133600" y="1676400"/>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B</a:t>
            </a:r>
          </a:p>
        </p:txBody>
      </p:sp>
      <p:sp>
        <p:nvSpPr>
          <p:cNvPr id="51216" name="Rectangle 16"/>
          <p:cNvSpPr>
            <a:spLocks noChangeArrowheads="1"/>
          </p:cNvSpPr>
          <p:nvPr/>
        </p:nvSpPr>
        <p:spPr bwMode="auto">
          <a:xfrm>
            <a:off x="1676400" y="2286000"/>
            <a:ext cx="4572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dirty="0"/>
              <a:t></a:t>
            </a:r>
          </a:p>
          <a:p>
            <a:pPr algn="ctr">
              <a:spcBef>
                <a:spcPct val="0"/>
              </a:spcBef>
              <a:buClrTx/>
              <a:buSzTx/>
              <a:buFontTx/>
              <a:buNone/>
            </a:pPr>
            <a:r>
              <a:rPr kumimoji="0" lang="en-US" altLang="en-US" dirty="0"/>
              <a:t></a:t>
            </a:r>
          </a:p>
          <a:p>
            <a:pPr algn="ctr">
              <a:spcBef>
                <a:spcPct val="0"/>
              </a:spcBef>
              <a:buClrTx/>
              <a:buSzTx/>
              <a:buFontTx/>
              <a:buNone/>
            </a:pPr>
            <a:r>
              <a:rPr kumimoji="0" lang="en-US" altLang="en-US" dirty="0"/>
              <a:t></a:t>
            </a:r>
          </a:p>
          <a:p>
            <a:pPr algn="ctr">
              <a:spcBef>
                <a:spcPct val="0"/>
              </a:spcBef>
              <a:buClrTx/>
              <a:buSzTx/>
              <a:buFontTx/>
              <a:buNone/>
            </a:pPr>
            <a:r>
              <a:rPr kumimoji="0" lang="en-US" altLang="en-US" dirty="0"/>
              <a:t></a:t>
            </a:r>
          </a:p>
          <a:p>
            <a:pPr algn="ctr">
              <a:spcBef>
                <a:spcPct val="0"/>
              </a:spcBef>
              <a:buClrTx/>
              <a:buSzTx/>
              <a:buFontTx/>
              <a:buNone/>
            </a:pPr>
            <a:r>
              <a:rPr kumimoji="0" lang="en-US" altLang="en-US" dirty="0"/>
              <a:t></a:t>
            </a:r>
          </a:p>
        </p:txBody>
      </p:sp>
      <p:sp>
        <p:nvSpPr>
          <p:cNvPr id="51217" name="Rectangle 17"/>
          <p:cNvSpPr>
            <a:spLocks noChangeArrowheads="1"/>
          </p:cNvSpPr>
          <p:nvPr/>
        </p:nvSpPr>
        <p:spPr bwMode="auto">
          <a:xfrm>
            <a:off x="2133600" y="2286000"/>
            <a:ext cx="4572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1</a:t>
            </a:r>
          </a:p>
          <a:p>
            <a:pPr algn="ctr">
              <a:spcBef>
                <a:spcPct val="0"/>
              </a:spcBef>
              <a:buClrTx/>
              <a:buSzTx/>
              <a:buFontTx/>
              <a:buNone/>
            </a:pPr>
            <a:r>
              <a:rPr kumimoji="0" lang="en-US" altLang="en-US"/>
              <a:t>2</a:t>
            </a:r>
          </a:p>
          <a:p>
            <a:pPr algn="ctr">
              <a:spcBef>
                <a:spcPct val="0"/>
              </a:spcBef>
              <a:buClrTx/>
              <a:buSzTx/>
              <a:buFontTx/>
              <a:buNone/>
            </a:pPr>
            <a:r>
              <a:rPr kumimoji="0" lang="en-US" altLang="en-US"/>
              <a:t>4</a:t>
            </a:r>
          </a:p>
          <a:p>
            <a:pPr algn="ctr">
              <a:spcBef>
                <a:spcPct val="0"/>
              </a:spcBef>
              <a:buClrTx/>
              <a:buSzTx/>
              <a:buFontTx/>
              <a:buNone/>
            </a:pPr>
            <a:r>
              <a:rPr kumimoji="0" lang="en-US" altLang="en-US"/>
              <a:t>1</a:t>
            </a:r>
          </a:p>
          <a:p>
            <a:pPr algn="ctr">
              <a:spcBef>
                <a:spcPct val="0"/>
              </a:spcBef>
              <a:buClrTx/>
              <a:buSzTx/>
              <a:buFontTx/>
              <a:buNone/>
            </a:pPr>
            <a:r>
              <a:rPr kumimoji="0" lang="en-US" altLang="en-US"/>
              <a:t>2</a:t>
            </a:r>
          </a:p>
        </p:txBody>
      </p:sp>
      <p:sp>
        <p:nvSpPr>
          <p:cNvPr id="51218" name="Rectangle 18"/>
          <p:cNvSpPr>
            <a:spLocks noChangeArrowheads="1"/>
          </p:cNvSpPr>
          <p:nvPr/>
        </p:nvSpPr>
        <p:spPr bwMode="auto">
          <a:xfrm>
            <a:off x="2590800" y="1676400"/>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C</a:t>
            </a:r>
          </a:p>
        </p:txBody>
      </p:sp>
      <p:sp>
        <p:nvSpPr>
          <p:cNvPr id="51219" name="Rectangle 19"/>
          <p:cNvSpPr>
            <a:spLocks noChangeArrowheads="1"/>
          </p:cNvSpPr>
          <p:nvPr/>
        </p:nvSpPr>
        <p:spPr bwMode="auto">
          <a:xfrm>
            <a:off x="3048000" y="1676400"/>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D</a:t>
            </a:r>
          </a:p>
        </p:txBody>
      </p:sp>
      <p:sp>
        <p:nvSpPr>
          <p:cNvPr id="51220" name="Rectangle 20"/>
          <p:cNvSpPr>
            <a:spLocks noChangeArrowheads="1"/>
          </p:cNvSpPr>
          <p:nvPr/>
        </p:nvSpPr>
        <p:spPr bwMode="auto">
          <a:xfrm>
            <a:off x="2590800" y="2286000"/>
            <a:ext cx="4572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51221" name="Rectangle 21"/>
          <p:cNvSpPr>
            <a:spLocks noChangeArrowheads="1"/>
          </p:cNvSpPr>
          <p:nvPr/>
        </p:nvSpPr>
        <p:spPr bwMode="auto">
          <a:xfrm>
            <a:off x="3048000" y="2286000"/>
            <a:ext cx="4572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b</a:t>
            </a:r>
          </a:p>
          <a:p>
            <a:pPr algn="ctr">
              <a:spcBef>
                <a:spcPct val="0"/>
              </a:spcBef>
              <a:buClrTx/>
              <a:buSzTx/>
              <a:buFontTx/>
              <a:buNone/>
            </a:pPr>
            <a:r>
              <a:rPr kumimoji="0" lang="en-US" altLang="en-US" i="0"/>
              <a:t>a</a:t>
            </a:r>
          </a:p>
          <a:p>
            <a:pPr algn="ctr">
              <a:spcBef>
                <a:spcPct val="0"/>
              </a:spcBef>
              <a:buClrTx/>
              <a:buSzTx/>
              <a:buFontTx/>
              <a:buNone/>
            </a:pPr>
            <a:r>
              <a:rPr kumimoji="0" lang="en-US" altLang="en-US" i="0"/>
              <a:t>b</a:t>
            </a:r>
          </a:p>
        </p:txBody>
      </p:sp>
      <p:sp>
        <p:nvSpPr>
          <p:cNvPr id="51222" name="Rectangle 22"/>
          <p:cNvSpPr>
            <a:spLocks noChangeArrowheads="1"/>
          </p:cNvSpPr>
          <p:nvPr/>
        </p:nvSpPr>
        <p:spPr bwMode="auto">
          <a:xfrm>
            <a:off x="5181600" y="1600200"/>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B</a:t>
            </a:r>
          </a:p>
        </p:txBody>
      </p:sp>
      <p:sp>
        <p:nvSpPr>
          <p:cNvPr id="51223" name="Rectangle 23"/>
          <p:cNvSpPr>
            <a:spLocks noChangeArrowheads="1"/>
          </p:cNvSpPr>
          <p:nvPr/>
        </p:nvSpPr>
        <p:spPr bwMode="auto">
          <a:xfrm>
            <a:off x="5181600" y="2209800"/>
            <a:ext cx="4572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1</a:t>
            </a:r>
          </a:p>
          <a:p>
            <a:pPr algn="ctr">
              <a:spcBef>
                <a:spcPct val="0"/>
              </a:spcBef>
              <a:buClrTx/>
              <a:buSzTx/>
              <a:buFontTx/>
              <a:buNone/>
            </a:pPr>
            <a:r>
              <a:rPr kumimoji="0" lang="en-US" altLang="en-US"/>
              <a:t>3</a:t>
            </a:r>
          </a:p>
          <a:p>
            <a:pPr algn="ctr">
              <a:spcBef>
                <a:spcPct val="0"/>
              </a:spcBef>
              <a:buClrTx/>
              <a:buSzTx/>
              <a:buFontTx/>
              <a:buNone/>
            </a:pPr>
            <a:r>
              <a:rPr kumimoji="0" lang="en-US" altLang="en-US"/>
              <a:t>1</a:t>
            </a:r>
          </a:p>
          <a:p>
            <a:pPr algn="ctr">
              <a:spcBef>
                <a:spcPct val="0"/>
              </a:spcBef>
              <a:buClrTx/>
              <a:buSzTx/>
              <a:buFontTx/>
              <a:buNone/>
            </a:pPr>
            <a:r>
              <a:rPr kumimoji="0" lang="en-US" altLang="en-US"/>
              <a:t>2</a:t>
            </a:r>
          </a:p>
          <a:p>
            <a:pPr algn="ctr">
              <a:spcBef>
                <a:spcPct val="0"/>
              </a:spcBef>
              <a:buClrTx/>
              <a:buSzTx/>
              <a:buFontTx/>
              <a:buNone/>
            </a:pPr>
            <a:r>
              <a:rPr kumimoji="0" lang="en-US" altLang="en-US"/>
              <a:t>3</a:t>
            </a:r>
          </a:p>
        </p:txBody>
      </p:sp>
      <p:sp>
        <p:nvSpPr>
          <p:cNvPr id="51225" name="Rectangle 25"/>
          <p:cNvSpPr>
            <a:spLocks noChangeArrowheads="1"/>
          </p:cNvSpPr>
          <p:nvPr/>
        </p:nvSpPr>
        <p:spPr bwMode="auto">
          <a:xfrm>
            <a:off x="5638800" y="1600200"/>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D</a:t>
            </a:r>
          </a:p>
        </p:txBody>
      </p:sp>
      <p:sp>
        <p:nvSpPr>
          <p:cNvPr id="51227" name="Rectangle 27"/>
          <p:cNvSpPr>
            <a:spLocks noChangeArrowheads="1"/>
          </p:cNvSpPr>
          <p:nvPr/>
        </p:nvSpPr>
        <p:spPr bwMode="auto">
          <a:xfrm>
            <a:off x="5638800" y="2209800"/>
            <a:ext cx="4572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b</a:t>
            </a:r>
          </a:p>
          <a:p>
            <a:pPr algn="ctr">
              <a:spcBef>
                <a:spcPct val="0"/>
              </a:spcBef>
              <a:buClrTx/>
              <a:buSzTx/>
              <a:buFontTx/>
              <a:buNone/>
            </a:pPr>
            <a:r>
              <a:rPr kumimoji="0" lang="en-US" altLang="en-US" i="0"/>
              <a:t>b</a:t>
            </a:r>
          </a:p>
        </p:txBody>
      </p:sp>
      <p:sp>
        <p:nvSpPr>
          <p:cNvPr id="51228" name="Rectangle 28"/>
          <p:cNvSpPr>
            <a:spLocks noChangeArrowheads="1"/>
          </p:cNvSpPr>
          <p:nvPr/>
        </p:nvSpPr>
        <p:spPr bwMode="auto">
          <a:xfrm>
            <a:off x="6096000" y="1600200"/>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E</a:t>
            </a:r>
          </a:p>
        </p:txBody>
      </p:sp>
      <p:sp>
        <p:nvSpPr>
          <p:cNvPr id="51229" name="Rectangle 29"/>
          <p:cNvSpPr>
            <a:spLocks noChangeArrowheads="1"/>
          </p:cNvSpPr>
          <p:nvPr/>
        </p:nvSpPr>
        <p:spPr bwMode="auto">
          <a:xfrm>
            <a:off x="6096000" y="2209800"/>
            <a:ext cx="4572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endParaRPr kumimoji="0" lang="en-US" altLang="en-US" b="1"/>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51230" name="Text Box 30"/>
          <p:cNvSpPr txBox="1">
            <a:spLocks noChangeArrowheads="1"/>
          </p:cNvSpPr>
          <p:nvPr/>
        </p:nvSpPr>
        <p:spPr bwMode="auto">
          <a:xfrm>
            <a:off x="2362200" y="3657600"/>
            <a:ext cx="2603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buClrTx/>
              <a:buSzTx/>
              <a:buFontTx/>
              <a:buNone/>
            </a:pPr>
            <a:r>
              <a:rPr kumimoji="0" lang="en-US" altLang="en-US"/>
              <a:t>r</a:t>
            </a:r>
          </a:p>
        </p:txBody>
      </p:sp>
      <p:sp>
        <p:nvSpPr>
          <p:cNvPr id="51204" name="Rectangle 4"/>
          <p:cNvSpPr>
            <a:spLocks noChangeArrowheads="1"/>
          </p:cNvSpPr>
          <p:nvPr/>
        </p:nvSpPr>
        <p:spPr bwMode="auto">
          <a:xfrm>
            <a:off x="3352800" y="4340225"/>
            <a:ext cx="434975"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a:t>
            </a:r>
          </a:p>
        </p:txBody>
      </p:sp>
      <p:sp>
        <p:nvSpPr>
          <p:cNvPr id="51205" name="Rectangle 5"/>
          <p:cNvSpPr>
            <a:spLocks noChangeArrowheads="1"/>
          </p:cNvSpPr>
          <p:nvPr/>
        </p:nvSpPr>
        <p:spPr bwMode="auto">
          <a:xfrm>
            <a:off x="3787775" y="4340225"/>
            <a:ext cx="434975"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B</a:t>
            </a:r>
          </a:p>
        </p:txBody>
      </p:sp>
      <p:sp>
        <p:nvSpPr>
          <p:cNvPr id="51206" name="Rectangle 6"/>
          <p:cNvSpPr>
            <a:spLocks noChangeArrowheads="1"/>
          </p:cNvSpPr>
          <p:nvPr/>
        </p:nvSpPr>
        <p:spPr bwMode="auto">
          <a:xfrm>
            <a:off x="3352800" y="4908550"/>
            <a:ext cx="434975"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51207" name="Rectangle 7"/>
          <p:cNvSpPr>
            <a:spLocks noChangeArrowheads="1"/>
          </p:cNvSpPr>
          <p:nvPr/>
        </p:nvSpPr>
        <p:spPr bwMode="auto">
          <a:xfrm>
            <a:off x="3787775" y="4908550"/>
            <a:ext cx="434975"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1</a:t>
            </a:r>
          </a:p>
          <a:p>
            <a:pPr algn="ctr">
              <a:spcBef>
                <a:spcPct val="0"/>
              </a:spcBef>
              <a:buClrTx/>
              <a:buSzTx/>
              <a:buFontTx/>
              <a:buNone/>
            </a:pPr>
            <a:r>
              <a:rPr kumimoji="0" lang="en-US" altLang="en-US"/>
              <a:t>1</a:t>
            </a:r>
          </a:p>
          <a:p>
            <a:pPr algn="ctr">
              <a:spcBef>
                <a:spcPct val="0"/>
              </a:spcBef>
              <a:buClrTx/>
              <a:buSzTx/>
              <a:buFontTx/>
              <a:buNone/>
            </a:pPr>
            <a:r>
              <a:rPr kumimoji="0" lang="en-US" altLang="en-US"/>
              <a:t>1</a:t>
            </a:r>
          </a:p>
          <a:p>
            <a:pPr algn="ctr">
              <a:spcBef>
                <a:spcPct val="0"/>
              </a:spcBef>
              <a:buClrTx/>
              <a:buSzTx/>
              <a:buFontTx/>
              <a:buNone/>
            </a:pPr>
            <a:r>
              <a:rPr kumimoji="0" lang="en-US" altLang="en-US"/>
              <a:t>1</a:t>
            </a:r>
          </a:p>
          <a:p>
            <a:pPr algn="ctr">
              <a:spcBef>
                <a:spcPct val="0"/>
              </a:spcBef>
              <a:buClrTx/>
              <a:buSzTx/>
              <a:buFontTx/>
              <a:buNone/>
            </a:pPr>
            <a:r>
              <a:rPr kumimoji="0" lang="en-US" altLang="en-US"/>
              <a:t>2</a:t>
            </a:r>
          </a:p>
        </p:txBody>
      </p:sp>
      <p:sp>
        <p:nvSpPr>
          <p:cNvPr id="51208" name="Rectangle 8"/>
          <p:cNvSpPr>
            <a:spLocks noChangeArrowheads="1"/>
          </p:cNvSpPr>
          <p:nvPr/>
        </p:nvSpPr>
        <p:spPr bwMode="auto">
          <a:xfrm>
            <a:off x="4222750" y="4340225"/>
            <a:ext cx="436563"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C</a:t>
            </a:r>
          </a:p>
        </p:txBody>
      </p:sp>
      <p:sp>
        <p:nvSpPr>
          <p:cNvPr id="51209" name="Rectangle 9"/>
          <p:cNvSpPr>
            <a:spLocks noChangeArrowheads="1"/>
          </p:cNvSpPr>
          <p:nvPr/>
        </p:nvSpPr>
        <p:spPr bwMode="auto">
          <a:xfrm>
            <a:off x="4659313" y="4340225"/>
            <a:ext cx="434975"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D</a:t>
            </a:r>
          </a:p>
        </p:txBody>
      </p:sp>
      <p:sp>
        <p:nvSpPr>
          <p:cNvPr id="51210" name="Rectangle 10"/>
          <p:cNvSpPr>
            <a:spLocks noChangeArrowheads="1"/>
          </p:cNvSpPr>
          <p:nvPr/>
        </p:nvSpPr>
        <p:spPr bwMode="auto">
          <a:xfrm>
            <a:off x="4222750" y="4908550"/>
            <a:ext cx="436563"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51211" name="Rectangle 11"/>
          <p:cNvSpPr>
            <a:spLocks noChangeArrowheads="1"/>
          </p:cNvSpPr>
          <p:nvPr/>
        </p:nvSpPr>
        <p:spPr bwMode="auto">
          <a:xfrm>
            <a:off x="4659313" y="4908550"/>
            <a:ext cx="434975"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b</a:t>
            </a:r>
          </a:p>
        </p:txBody>
      </p:sp>
      <p:sp>
        <p:nvSpPr>
          <p:cNvPr id="51212" name="Rectangle 12"/>
          <p:cNvSpPr>
            <a:spLocks noChangeArrowheads="1"/>
          </p:cNvSpPr>
          <p:nvPr/>
        </p:nvSpPr>
        <p:spPr bwMode="auto">
          <a:xfrm>
            <a:off x="5094288" y="4340225"/>
            <a:ext cx="434975"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E</a:t>
            </a:r>
          </a:p>
        </p:txBody>
      </p:sp>
      <p:sp>
        <p:nvSpPr>
          <p:cNvPr id="51213" name="Rectangle 13"/>
          <p:cNvSpPr>
            <a:spLocks noChangeArrowheads="1"/>
          </p:cNvSpPr>
          <p:nvPr/>
        </p:nvSpPr>
        <p:spPr bwMode="auto">
          <a:xfrm>
            <a:off x="5094288" y="4908550"/>
            <a:ext cx="434975"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51231" name="Text Box 31"/>
          <p:cNvSpPr txBox="1">
            <a:spLocks noChangeArrowheads="1"/>
          </p:cNvSpPr>
          <p:nvPr/>
        </p:nvSpPr>
        <p:spPr bwMode="auto">
          <a:xfrm>
            <a:off x="5715000" y="3657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buClrTx/>
              <a:buSzTx/>
              <a:buFontTx/>
              <a:buNone/>
            </a:pPr>
            <a:r>
              <a:rPr kumimoji="0" lang="en-US" altLang="en-US"/>
              <a:t>s</a:t>
            </a:r>
          </a:p>
        </p:txBody>
      </p:sp>
      <p:grpSp>
        <p:nvGrpSpPr>
          <p:cNvPr id="51236" name="Group 36"/>
          <p:cNvGrpSpPr>
            <a:grpSpLocks/>
          </p:cNvGrpSpPr>
          <p:nvPr/>
        </p:nvGrpSpPr>
        <p:grpSpPr bwMode="auto">
          <a:xfrm>
            <a:off x="1028700" y="4241800"/>
            <a:ext cx="7029450" cy="409575"/>
            <a:chOff x="288" y="2688"/>
            <a:chExt cx="4428" cy="258"/>
          </a:xfrm>
        </p:grpSpPr>
        <p:sp>
          <p:nvSpPr>
            <p:cNvPr id="51233" name="Rectangle 33"/>
            <p:cNvSpPr>
              <a:spLocks noChangeArrowheads="1"/>
            </p:cNvSpPr>
            <p:nvPr/>
          </p:nvSpPr>
          <p:spPr bwMode="auto">
            <a:xfrm>
              <a:off x="288" y="2688"/>
              <a:ext cx="442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0"/>
                </a:spcBef>
                <a:defRPr sz="2400">
                  <a:solidFill>
                    <a:schemeClr val="tx1"/>
                  </a:solidFill>
                  <a:latin typeface="Times New Roman" panose="02020603050405020304" pitchFamily="18" charset="0"/>
                </a:defRPr>
              </a:lvl1pPr>
              <a:lvl2pPr>
                <a:spcBef>
                  <a:spcPct val="0"/>
                </a:spcBef>
                <a:defRPr sz="2400">
                  <a:solidFill>
                    <a:schemeClr val="tx1"/>
                  </a:solidFill>
                  <a:latin typeface="Times New Roman" panose="02020603050405020304" pitchFamily="18" charset="0"/>
                </a:defRPr>
              </a:lvl2pPr>
              <a:lvl3pPr>
                <a:spcBef>
                  <a:spcPct val="0"/>
                </a:spcBef>
                <a:defRPr sz="2400">
                  <a:solidFill>
                    <a:schemeClr val="tx1"/>
                  </a:solidFill>
                  <a:latin typeface="Times New Roman" panose="02020603050405020304" pitchFamily="18" charset="0"/>
                </a:defRPr>
              </a:lvl3pPr>
              <a:lvl4pPr>
                <a:spcBef>
                  <a:spcPct val="0"/>
                </a:spcBef>
                <a:defRPr sz="2400">
                  <a:solidFill>
                    <a:schemeClr val="tx1"/>
                  </a:solidFill>
                  <a:latin typeface="Times New Roman" panose="02020603050405020304" pitchFamily="18" charset="0"/>
                </a:defRPr>
              </a:lvl4pPr>
              <a:lvl5pPr>
                <a:spcBef>
                  <a:spcPct val="0"/>
                </a:spcBef>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35000"/>
                </a:spcBef>
                <a:buSzTx/>
              </a:pPr>
              <a:r>
                <a:rPr lang="en-US" altLang="en-US" sz="2000">
                  <a:latin typeface="Helvetica" panose="020B0604020202020204" pitchFamily="34" charset="0"/>
                </a:rPr>
                <a:t>r     s</a:t>
              </a:r>
            </a:p>
          </p:txBody>
        </p:sp>
        <p:sp>
          <p:nvSpPr>
            <p:cNvPr id="51235" name="AutoShape 35"/>
            <p:cNvSpPr>
              <a:spLocks noChangeArrowheads="1"/>
            </p:cNvSpPr>
            <p:nvPr/>
          </p:nvSpPr>
          <p:spPr bwMode="auto">
            <a:xfrm rot="16200000" flipV="1">
              <a:off x="470" y="2784"/>
              <a:ext cx="96" cy="96"/>
            </a:xfrm>
            <a:prstGeom prst="flowChartCollat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pic>
        <p:nvPicPr>
          <p:cNvPr id="2" name="Picture 1"/>
          <p:cNvPicPr>
            <a:picLocks noChangeAspect="1"/>
          </p:cNvPicPr>
          <p:nvPr/>
        </p:nvPicPr>
        <p:blipFill>
          <a:blip r:embed="rId2"/>
          <a:stretch>
            <a:fillRect/>
          </a:stretch>
        </p:blipFill>
        <p:spPr>
          <a:xfrm>
            <a:off x="1633537" y="1599102"/>
            <a:ext cx="1914525" cy="2084996"/>
          </a:xfrm>
          <a:prstGeom prst="rect">
            <a:avLst/>
          </a:prstGeom>
        </p:spPr>
      </p:pic>
      <p:pic>
        <p:nvPicPr>
          <p:cNvPr id="3" name="Picture 2"/>
          <p:cNvPicPr>
            <a:picLocks noChangeAspect="1"/>
          </p:cNvPicPr>
          <p:nvPr/>
        </p:nvPicPr>
        <p:blipFill>
          <a:blip r:embed="rId3"/>
          <a:stretch>
            <a:fillRect/>
          </a:stretch>
        </p:blipFill>
        <p:spPr>
          <a:xfrm>
            <a:off x="5131593" y="1524534"/>
            <a:ext cx="1465263" cy="2157933"/>
          </a:xfrm>
          <a:prstGeom prst="rect">
            <a:avLst/>
          </a:prstGeom>
        </p:spPr>
      </p:pic>
      <p:pic>
        <p:nvPicPr>
          <p:cNvPr id="4" name="Picture 3"/>
          <p:cNvPicPr>
            <a:picLocks noChangeAspect="1"/>
          </p:cNvPicPr>
          <p:nvPr/>
        </p:nvPicPr>
        <p:blipFill>
          <a:blip r:embed="rId4"/>
          <a:stretch>
            <a:fillRect/>
          </a:stretch>
        </p:blipFill>
        <p:spPr>
          <a:xfrm>
            <a:off x="3352800" y="4334135"/>
            <a:ext cx="2211388" cy="1982624"/>
          </a:xfrm>
          <a:prstGeom prst="rect">
            <a:avLst/>
          </a:prstGeom>
        </p:spPr>
      </p:pic>
    </p:spTree>
    <p:extLst>
      <p:ext uri="{BB962C8B-B14F-4D97-AF65-F5344CB8AC3E}">
        <p14:creationId xmlns:p14="http://schemas.microsoft.com/office/powerpoint/2010/main" val="37270331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92150" y="754856"/>
            <a:ext cx="8153400" cy="5581650"/>
          </a:xfrm>
          <a:prstGeom prst="rect">
            <a:avLst/>
          </a:prstGeom>
        </p:spPr>
      </p:pic>
      <p:sp>
        <p:nvSpPr>
          <p:cNvPr id="5" name="AutoShape 4"/>
          <p:cNvSpPr>
            <a:spLocks noChangeArrowheads="1"/>
          </p:cNvSpPr>
          <p:nvPr/>
        </p:nvSpPr>
        <p:spPr bwMode="auto">
          <a:xfrm rot="16200000" flipV="1">
            <a:off x="6605019" y="3698046"/>
            <a:ext cx="233764" cy="231254"/>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35311998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smtClean="0"/>
              <a:t>4.1 Theta Join </a:t>
            </a:r>
            <a:r>
              <a:rPr lang="en-US" altLang="en-US" sz="2800" dirty="0"/>
              <a:t>Operation (Cont.)</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768350" y="1138873"/>
                <a:ext cx="7644131" cy="4823015"/>
              </a:xfrm>
            </p:spPr>
            <p:txBody>
              <a:bodyPr/>
              <a:lstStyle/>
              <a:p>
                <a:pPr>
                  <a:tabLst>
                    <a:tab pos="3149600" algn="ctr"/>
                  </a:tabLst>
                </a:pPr>
                <a:r>
                  <a:rPr lang="en-US" altLang="en-US" sz="1700" dirty="0"/>
                  <a:t>The </a:t>
                </a:r>
                <a:r>
                  <a:rPr lang="en-US" altLang="en-US" sz="1700" b="1" dirty="0"/>
                  <a:t>join </a:t>
                </a:r>
                <a:r>
                  <a:rPr lang="en-US" altLang="en-US" sz="1700" dirty="0"/>
                  <a:t>operation allows us to combine  a select operation and a  </a:t>
                </a:r>
                <a:r>
                  <a:rPr lang="en-US" altLang="en-US" sz="1700" b="1" dirty="0"/>
                  <a:t> </a:t>
                </a:r>
                <a:r>
                  <a:rPr lang="en-US" altLang="en-US" sz="1700" dirty="0"/>
                  <a:t>Cartesian-Product  operation into a single operation.</a:t>
                </a:r>
              </a:p>
              <a:p>
                <a:pPr>
                  <a:tabLst>
                    <a:tab pos="3149600" algn="ctr"/>
                  </a:tabLst>
                </a:pPr>
                <a:r>
                  <a:rPr lang="en-US" altLang="en-US" sz="1700" dirty="0"/>
                  <a:t>Consider relations </a:t>
                </a:r>
                <a:r>
                  <a:rPr lang="en-US" altLang="en-US" sz="1700" i="1" dirty="0"/>
                  <a:t>r </a:t>
                </a:r>
                <a:r>
                  <a:rPr lang="en-US" altLang="en-US" sz="1700" dirty="0"/>
                  <a:t>(</a:t>
                </a:r>
                <a:r>
                  <a:rPr lang="en-US" altLang="en-US" sz="1700" i="1" dirty="0"/>
                  <a:t>R</a:t>
                </a:r>
                <a:r>
                  <a:rPr lang="en-US" altLang="en-US" sz="1700" dirty="0"/>
                  <a:t>) and </a:t>
                </a:r>
                <a:r>
                  <a:rPr lang="en-US" altLang="en-US" sz="1700" i="1" dirty="0"/>
                  <a:t>s </a:t>
                </a:r>
                <a:r>
                  <a:rPr lang="en-US" altLang="en-US" sz="1700" dirty="0"/>
                  <a:t>(</a:t>
                </a:r>
                <a:r>
                  <a:rPr lang="en-US" altLang="en-US" sz="1700" i="1" dirty="0"/>
                  <a:t>S</a:t>
                </a:r>
                <a:r>
                  <a:rPr lang="en-US" altLang="en-US" sz="1700" dirty="0" smtClean="0"/>
                  <a:t>)</a:t>
                </a:r>
                <a:endParaRPr lang="en-US" altLang="en-US" sz="1700" dirty="0"/>
              </a:p>
              <a:p>
                <a:r>
                  <a:rPr lang="en-US" altLang="en-US" sz="1700" dirty="0" smtClean="0"/>
                  <a:t>Let  </a:t>
                </a:r>
                <a:r>
                  <a:rPr lang="en-US" altLang="en-US" sz="1700" b="1" dirty="0"/>
                  <a:t>“theta” </a:t>
                </a:r>
                <a:r>
                  <a:rPr lang="en-US" altLang="en-US" sz="1700" dirty="0"/>
                  <a:t>be a predicate on attributes in the schema R “union” S. The join operation  r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m:t>
                        </m:r>
                      </m:e>
                      <m:sub>
                        <m:r>
                          <a:rPr lang="en-US" sz="1700" i="1">
                            <a:latin typeface="Cambria Math" panose="02040503050406030204" pitchFamily="18" charset="0"/>
                          </a:rPr>
                          <m:t>𝜃</m:t>
                        </m:r>
                      </m:sub>
                    </m:sSub>
                  </m:oMath>
                </a14:m>
                <a:r>
                  <a:rPr lang="en-US" altLang="en-US" sz="1700" dirty="0"/>
                  <a:t> s is defined as follows:</a:t>
                </a:r>
              </a:p>
              <a:p>
                <a:pPr>
                  <a:buNone/>
                </a:pPr>
                <a:r>
                  <a:rPr lang="en-US" altLang="en-US" sz="1700" i="1" dirty="0">
                    <a:sym typeface="Symbol" panose="05050102010706020507" pitchFamily="18" charset="2"/>
                  </a:rPr>
                  <a:t>       </a:t>
                </a:r>
                <a:r>
                  <a:rPr lang="en-US" altLang="en-US" sz="1700" dirty="0"/>
                  <a:t>         </a:t>
                </a:r>
                <a14:m>
                  <m:oMath xmlns:m="http://schemas.openxmlformats.org/officeDocument/2006/math">
                    <m:r>
                      <a:rPr lang="en-US" sz="2800" i="1">
                        <a:latin typeface="Cambria Math" panose="02040503050406030204" pitchFamily="18" charset="0"/>
                      </a:rPr>
                      <m:t>𝑟</m:t>
                    </m:r>
                    <m:sSub>
                      <m:sSubPr>
                        <m:ctrlPr>
                          <a:rPr lang="en-US" sz="2800" i="1">
                            <a:latin typeface="Cambria Math" panose="02040503050406030204" pitchFamily="18" charset="0"/>
                          </a:rPr>
                        </m:ctrlPr>
                      </m:sSubPr>
                      <m:e>
                        <m:r>
                          <a:rPr lang="en-US" sz="2800" i="1">
                            <a:latin typeface="Cambria Math" panose="02040503050406030204" pitchFamily="18" charset="0"/>
                          </a:rPr>
                          <m:t>⋈</m:t>
                        </m:r>
                      </m:e>
                      <m:sub>
                        <m:r>
                          <a:rPr lang="en-US" sz="2800" i="1">
                            <a:latin typeface="Cambria Math" panose="02040503050406030204" pitchFamily="18" charset="0"/>
                          </a:rPr>
                          <m:t>𝜃</m:t>
                        </m:r>
                      </m:sub>
                    </m:sSub>
                    <m:r>
                      <a:rPr lang="en-US" sz="2800" i="1">
                        <a:latin typeface="Cambria Math" panose="02040503050406030204" pitchFamily="18" charset="0"/>
                      </a:rPr>
                      <m:t>𝑠</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𝜃</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 × </m:t>
                    </m:r>
                    <m:r>
                      <a:rPr lang="en-US" sz="2800" i="1">
                        <a:latin typeface="Cambria Math" panose="02040503050406030204" pitchFamily="18" charset="0"/>
                      </a:rPr>
                      <m:t>𝑠</m:t>
                    </m:r>
                    <m:r>
                      <a:rPr lang="en-US" sz="2800" i="1">
                        <a:latin typeface="Cambria Math" panose="02040503050406030204" pitchFamily="18" charset="0"/>
                      </a:rPr>
                      <m:t>)</m:t>
                    </m:r>
                  </m:oMath>
                </a14:m>
                <a:endParaRPr lang="en-US" altLang="ja-JP" sz="2800" dirty="0">
                  <a:sym typeface="Symbol" panose="05050102010706020507" pitchFamily="18" charset="2"/>
                </a:endParaRPr>
              </a:p>
              <a:p>
                <a:pPr>
                  <a:buNone/>
                </a:pPr>
                <a:r>
                  <a:rPr lang="en-US" altLang="ja-JP" sz="800" dirty="0">
                    <a:sym typeface="Symbol" panose="05050102010706020507" pitchFamily="18" charset="2"/>
                  </a:rPr>
                  <a:t> </a:t>
                </a:r>
              </a:p>
              <a:p>
                <a:r>
                  <a:rPr lang="en-US" altLang="ja-JP" sz="1700" dirty="0">
                    <a:sym typeface="Symbol" panose="05050102010706020507" pitchFamily="18" charset="2"/>
                  </a:rPr>
                  <a:t>Thus</a:t>
                </a:r>
              </a:p>
              <a:p>
                <a:pPr marL="0" indent="0">
                  <a:buNone/>
                </a:pPr>
                <a:r>
                  <a:rPr lang="en-US" altLang="en-US" sz="1700" i="1" dirty="0">
                    <a:sym typeface="Symbol" panose="05050102010706020507" pitchFamily="18" charset="2"/>
                  </a:rPr>
                  <a:t>                  </a:t>
                </a:r>
                <a:r>
                  <a:rPr lang="en-US" altLang="en-US" sz="2000" i="1" dirty="0">
                    <a:sym typeface="Symbol" panose="05050102010706020507" pitchFamily="18" charset="2"/>
                  </a:rPr>
                  <a:t></a:t>
                </a:r>
                <a:r>
                  <a:rPr lang="en-US" altLang="en-US" sz="2000" dirty="0">
                    <a:sym typeface="Symbol" panose="05050102010706020507" pitchFamily="18" charset="2"/>
                  </a:rPr>
                  <a:t> </a:t>
                </a:r>
                <a:r>
                  <a:rPr lang="en-US" altLang="en-US" sz="2000" i="1" baseline="-25000" dirty="0">
                    <a:sym typeface="Symbol" panose="05050102010706020507" pitchFamily="18" charset="2"/>
                  </a:rPr>
                  <a:t>instructor.id =  teaches.id</a:t>
                </a:r>
                <a:r>
                  <a:rPr lang="en-US" altLang="ja-JP" sz="2000" i="1" baseline="-25000" dirty="0">
                    <a:sym typeface="Symbol" panose="05050102010706020507" pitchFamily="18" charset="2"/>
                  </a:rPr>
                  <a:t>  </a:t>
                </a:r>
                <a:r>
                  <a:rPr lang="en-US" altLang="ja-JP" sz="2000" dirty="0">
                    <a:sym typeface="Symbol" panose="05050102010706020507" pitchFamily="18" charset="2"/>
                  </a:rPr>
                  <a:t>(</a:t>
                </a:r>
                <a:r>
                  <a:rPr lang="en-US" altLang="ja-JP" sz="2000" i="1" dirty="0">
                    <a:sym typeface="Symbol" panose="05050102010706020507" pitchFamily="18" charset="2"/>
                  </a:rPr>
                  <a:t>instructor  </a:t>
                </a:r>
                <a:r>
                  <a:rPr lang="en-US" altLang="ja-JP" sz="2000" dirty="0">
                    <a:sym typeface="Symbol" panose="05050102010706020507" pitchFamily="18" charset="2"/>
                  </a:rPr>
                  <a:t>x</a:t>
                </a:r>
                <a:r>
                  <a:rPr lang="en-US" altLang="ja-JP" sz="2000" i="1" dirty="0">
                    <a:sym typeface="Symbol" panose="05050102010706020507" pitchFamily="18" charset="2"/>
                  </a:rPr>
                  <a:t> teaches </a:t>
                </a:r>
                <a:r>
                  <a:rPr lang="en-US" altLang="ja-JP" sz="2000" dirty="0">
                    <a:sym typeface="Symbol" panose="05050102010706020507" pitchFamily="18" charset="2"/>
                  </a:rPr>
                  <a:t>))</a:t>
                </a:r>
              </a:p>
              <a:p>
                <a:pPr marL="0" indent="0">
                  <a:buNone/>
                </a:pPr>
                <a:r>
                  <a:rPr lang="en-US" altLang="ja-JP" sz="800" dirty="0">
                    <a:sym typeface="Symbol" panose="05050102010706020507" pitchFamily="18" charset="2"/>
                  </a:rPr>
                  <a:t> </a:t>
                </a:r>
              </a:p>
              <a:p>
                <a:r>
                  <a:rPr lang="en-US" altLang="ja-JP" sz="1700" dirty="0">
                    <a:sym typeface="Symbol" panose="05050102010706020507" pitchFamily="18" charset="2"/>
                  </a:rPr>
                  <a:t>Can equivalently be written as </a:t>
                </a:r>
                <a:endParaRPr lang="en-US" altLang="ja-JP" sz="1700" dirty="0" smtClean="0">
                  <a:sym typeface="Symbol" panose="05050102010706020507" pitchFamily="18" charset="2"/>
                </a:endParaRPr>
              </a:p>
              <a:p>
                <a:pPr marL="0" indent="0">
                  <a:buNone/>
                </a:pPr>
                <a:endParaRPr lang="en-US" altLang="ja-JP" sz="1700" dirty="0">
                  <a:sym typeface="Symbol" panose="05050102010706020507" pitchFamily="18" charset="2"/>
                </a:endParaRPr>
              </a:p>
              <a:p>
                <a:pPr>
                  <a:buNone/>
                </a:pPr>
                <a:r>
                  <a:rPr lang="en-US" altLang="en-US" sz="2000" i="1" dirty="0">
                    <a:sym typeface="Symbol" panose="05050102010706020507" pitchFamily="18" charset="2"/>
                  </a:rPr>
                  <a:t>                 instructor</a:t>
                </a:r>
                <a:r>
                  <a:rPr lang="en-US" altLang="en-US" sz="2000" dirty="0">
                    <a:sym typeface="Symbol" panose="05050102010706020507" pitchFamily="18" charset="2"/>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i="1">
                            <a:latin typeface="Cambria Math" panose="02040503050406030204" pitchFamily="18" charset="0"/>
                          </a:rPr>
                          <m:t> </m:t>
                        </m:r>
                      </m:sub>
                    </m:sSub>
                  </m:oMath>
                </a14:m>
                <a:r>
                  <a:rPr lang="en-US" sz="2000" i="1" baseline="-25000" dirty="0"/>
                  <a:t>Instructor.id = teaches.id</a:t>
                </a:r>
                <a:r>
                  <a:rPr lang="en-US" sz="2000" baseline="-25000" dirty="0"/>
                  <a:t> </a:t>
                </a:r>
                <a:r>
                  <a:rPr lang="en-US" sz="2000" i="1" dirty="0"/>
                  <a:t>teaches</a:t>
                </a:r>
                <a:r>
                  <a:rPr lang="en-US" sz="2000" dirty="0"/>
                  <a:t>.</a:t>
                </a:r>
              </a:p>
              <a:p>
                <a:pPr>
                  <a:buNone/>
                </a:pPr>
                <a:endParaRPr lang="en-US" altLang="ja-JP"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768350" y="1138873"/>
                <a:ext cx="7644131" cy="4823015"/>
              </a:xfrm>
              <a:blipFill rotWithShape="0">
                <a:blip r:embed="rId3"/>
                <a:stretch>
                  <a:fillRect l="-558" t="-632"/>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5. Outer join </a:t>
            </a:r>
            <a:r>
              <a:rPr lang="en-IN" dirty="0"/>
              <a:t>Operator</a:t>
            </a:r>
          </a:p>
        </p:txBody>
      </p:sp>
      <p:sp>
        <p:nvSpPr>
          <p:cNvPr id="3" name="Content Placeholder 2"/>
          <p:cNvSpPr>
            <a:spLocks noGrp="1"/>
          </p:cNvSpPr>
          <p:nvPr>
            <p:ph idx="1"/>
          </p:nvPr>
        </p:nvSpPr>
        <p:spPr/>
        <p:txBody>
          <a:bodyPr/>
          <a:lstStyle/>
          <a:p>
            <a:pPr algn="just"/>
            <a:r>
              <a:rPr lang="en-IN" b="1" dirty="0" smtClean="0"/>
              <a:t>Left outer join: </a:t>
            </a:r>
            <a:r>
              <a:rPr lang="en-IN" dirty="0" smtClean="0"/>
              <a:t>The left outer join is written as </a:t>
            </a:r>
            <a:r>
              <a:rPr lang="en-IN" i="1" dirty="0" smtClean="0"/>
              <a:t>R </a:t>
            </a:r>
            <a:r>
              <a:rPr lang="en-IN" dirty="0" smtClean="0"/>
              <a:t>=X  </a:t>
            </a:r>
            <a:r>
              <a:rPr lang="en-IN" i="1" dirty="0" smtClean="0"/>
              <a:t>S </a:t>
            </a:r>
            <a:r>
              <a:rPr lang="en-IN" dirty="0" smtClean="0"/>
              <a:t>where </a:t>
            </a:r>
            <a:r>
              <a:rPr lang="en-IN" i="1" dirty="0" smtClean="0"/>
              <a:t>R </a:t>
            </a:r>
            <a:r>
              <a:rPr lang="en-IN" dirty="0" smtClean="0"/>
              <a:t>and </a:t>
            </a:r>
            <a:r>
              <a:rPr lang="en-IN" i="1" dirty="0" smtClean="0"/>
              <a:t>S </a:t>
            </a:r>
            <a:r>
              <a:rPr lang="en-IN" dirty="0" smtClean="0"/>
              <a:t>are relations. The result of the left outer join is the set of all combinations of tuples in </a:t>
            </a:r>
            <a:r>
              <a:rPr lang="en-IN" i="1" dirty="0" smtClean="0"/>
              <a:t>R </a:t>
            </a:r>
            <a:r>
              <a:rPr lang="en-IN" dirty="0" smtClean="0"/>
              <a:t>and </a:t>
            </a:r>
            <a:r>
              <a:rPr lang="en-IN" i="1" dirty="0" smtClean="0"/>
              <a:t>S </a:t>
            </a:r>
            <a:r>
              <a:rPr lang="en-IN" dirty="0" smtClean="0"/>
              <a:t>that are equal on their common attribute names, in addition to tuples in </a:t>
            </a:r>
            <a:r>
              <a:rPr lang="en-IN" i="1" dirty="0" smtClean="0"/>
              <a:t>R </a:t>
            </a:r>
            <a:r>
              <a:rPr lang="en-IN" dirty="0" smtClean="0"/>
              <a:t>that have no matching tuples in </a:t>
            </a:r>
            <a:r>
              <a:rPr lang="en-IN" i="1" dirty="0" smtClean="0"/>
              <a:t>S</a:t>
            </a:r>
            <a:r>
              <a:rPr lang="en-IN" dirty="0" smtClean="0"/>
              <a:t>.</a:t>
            </a:r>
          </a:p>
          <a:p>
            <a:pPr algn="just"/>
            <a:r>
              <a:rPr lang="en-IN" b="1" dirty="0" smtClean="0"/>
              <a:t>Right </a:t>
            </a:r>
            <a:r>
              <a:rPr lang="en-IN" b="1" dirty="0"/>
              <a:t>outer </a:t>
            </a:r>
            <a:r>
              <a:rPr lang="en-IN" b="1" dirty="0" smtClean="0"/>
              <a:t>join: </a:t>
            </a:r>
            <a:r>
              <a:rPr lang="en-IN" dirty="0" smtClean="0"/>
              <a:t>The </a:t>
            </a:r>
            <a:r>
              <a:rPr lang="en-IN" dirty="0"/>
              <a:t>right outer join is written </a:t>
            </a:r>
            <a:r>
              <a:rPr lang="en-IN" dirty="0" smtClean="0"/>
              <a:t>as </a:t>
            </a:r>
            <a:r>
              <a:rPr lang="en-IN" i="1" dirty="0" smtClean="0"/>
              <a:t>R   </a:t>
            </a:r>
            <a:r>
              <a:rPr lang="en-IN" dirty="0" smtClean="0"/>
              <a:t>X   </a:t>
            </a:r>
            <a:r>
              <a:rPr lang="en-IN" i="1" dirty="0" smtClean="0"/>
              <a:t>S </a:t>
            </a:r>
            <a:r>
              <a:rPr lang="en-IN" dirty="0" smtClean="0"/>
              <a:t>where </a:t>
            </a:r>
            <a:r>
              <a:rPr lang="en-IN" i="1" dirty="0" smtClean="0"/>
              <a:t>R </a:t>
            </a:r>
            <a:r>
              <a:rPr lang="en-IN" dirty="0"/>
              <a:t>and </a:t>
            </a:r>
            <a:r>
              <a:rPr lang="en-IN" i="1" dirty="0"/>
              <a:t>S </a:t>
            </a:r>
            <a:r>
              <a:rPr lang="en-IN" dirty="0"/>
              <a:t>are relations. The result of the </a:t>
            </a:r>
            <a:r>
              <a:rPr lang="en-IN" dirty="0" smtClean="0"/>
              <a:t>right outer </a:t>
            </a:r>
            <a:r>
              <a:rPr lang="en-IN" dirty="0"/>
              <a:t>join is the set of all combinations of </a:t>
            </a:r>
            <a:r>
              <a:rPr lang="en-IN" dirty="0" smtClean="0"/>
              <a:t>tuples in </a:t>
            </a:r>
            <a:r>
              <a:rPr lang="en-IN" i="1" dirty="0"/>
              <a:t>R </a:t>
            </a:r>
            <a:r>
              <a:rPr lang="en-IN" dirty="0"/>
              <a:t>and </a:t>
            </a:r>
            <a:r>
              <a:rPr lang="en-IN" i="1" dirty="0"/>
              <a:t>S </a:t>
            </a:r>
            <a:r>
              <a:rPr lang="en-IN" dirty="0"/>
              <a:t>that are equal on their </a:t>
            </a:r>
            <a:r>
              <a:rPr lang="en-IN" dirty="0" smtClean="0"/>
              <a:t>common attribute </a:t>
            </a:r>
            <a:r>
              <a:rPr lang="en-IN" dirty="0"/>
              <a:t>names, in addition to tuples in </a:t>
            </a:r>
            <a:r>
              <a:rPr lang="en-IN" i="1" dirty="0"/>
              <a:t>S </a:t>
            </a:r>
            <a:r>
              <a:rPr lang="en-IN" dirty="0" smtClean="0"/>
              <a:t>that have </a:t>
            </a:r>
            <a:r>
              <a:rPr lang="en-IN" dirty="0"/>
              <a:t>no matching tuples in </a:t>
            </a:r>
            <a:r>
              <a:rPr lang="en-IN" i="1" dirty="0"/>
              <a:t>R</a:t>
            </a:r>
            <a:r>
              <a:rPr lang="en-IN" dirty="0" smtClean="0"/>
              <a:t>.</a:t>
            </a:r>
          </a:p>
          <a:p>
            <a:r>
              <a:rPr lang="en-IN" b="1" dirty="0" smtClean="0"/>
              <a:t>Full outer join: </a:t>
            </a:r>
            <a:r>
              <a:rPr lang="en-IN" dirty="0"/>
              <a:t>The outer join or full outer join in effect combines the </a:t>
            </a:r>
            <a:r>
              <a:rPr lang="en-IN" dirty="0" smtClean="0"/>
              <a:t>results </a:t>
            </a:r>
            <a:r>
              <a:rPr lang="en-IN" dirty="0"/>
              <a:t>of the </a:t>
            </a:r>
            <a:r>
              <a:rPr lang="en-IN" dirty="0" smtClean="0"/>
              <a:t>left and </a:t>
            </a:r>
            <a:r>
              <a:rPr lang="en-IN" dirty="0"/>
              <a:t>right outer joins.</a:t>
            </a:r>
            <a:endParaRPr lang="en-IN" b="1" dirty="0"/>
          </a:p>
        </p:txBody>
      </p:sp>
      <p:pic>
        <p:nvPicPr>
          <p:cNvPr id="7" name="Picture 6"/>
          <p:cNvPicPr>
            <a:picLocks noChangeAspect="1"/>
          </p:cNvPicPr>
          <p:nvPr/>
        </p:nvPicPr>
        <p:blipFill>
          <a:blip r:embed="rId2"/>
          <a:stretch>
            <a:fillRect/>
          </a:stretch>
        </p:blipFill>
        <p:spPr>
          <a:xfrm>
            <a:off x="5956300" y="1093788"/>
            <a:ext cx="382593" cy="277292"/>
          </a:xfrm>
          <a:prstGeom prst="rect">
            <a:avLst/>
          </a:prstGeom>
        </p:spPr>
      </p:pic>
      <p:pic>
        <p:nvPicPr>
          <p:cNvPr id="8" name="Picture 7"/>
          <p:cNvPicPr>
            <a:picLocks noChangeAspect="1"/>
          </p:cNvPicPr>
          <p:nvPr/>
        </p:nvPicPr>
        <p:blipFill>
          <a:blip r:embed="rId2"/>
          <a:stretch>
            <a:fillRect/>
          </a:stretch>
        </p:blipFill>
        <p:spPr>
          <a:xfrm rot="10800000">
            <a:off x="6338893" y="2279175"/>
            <a:ext cx="373178" cy="270468"/>
          </a:xfrm>
          <a:prstGeom prst="rect">
            <a:avLst/>
          </a:prstGeom>
        </p:spPr>
      </p:pic>
    </p:spTree>
    <p:extLst>
      <p:ext uri="{BB962C8B-B14F-4D97-AF65-F5344CB8AC3E}">
        <p14:creationId xmlns:p14="http://schemas.microsoft.com/office/powerpoint/2010/main" val="4227644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5.1 left outer join </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95287" y="952500"/>
            <a:ext cx="8353425" cy="4953000"/>
          </a:xfrm>
          <a:prstGeom prst="rect">
            <a:avLst/>
          </a:prstGeom>
        </p:spPr>
      </p:pic>
      <p:pic>
        <p:nvPicPr>
          <p:cNvPr id="5" name="Picture 4"/>
          <p:cNvPicPr>
            <a:picLocks noChangeAspect="1"/>
          </p:cNvPicPr>
          <p:nvPr/>
        </p:nvPicPr>
        <p:blipFill>
          <a:blip r:embed="rId3"/>
          <a:stretch>
            <a:fillRect/>
          </a:stretch>
        </p:blipFill>
        <p:spPr>
          <a:xfrm>
            <a:off x="6270199" y="3058141"/>
            <a:ext cx="382593" cy="277292"/>
          </a:xfrm>
          <a:prstGeom prst="rect">
            <a:avLst/>
          </a:prstGeom>
        </p:spPr>
      </p:pic>
      <p:pic>
        <p:nvPicPr>
          <p:cNvPr id="6" name="Picture 5"/>
          <p:cNvPicPr>
            <a:picLocks noChangeAspect="1"/>
          </p:cNvPicPr>
          <p:nvPr/>
        </p:nvPicPr>
        <p:blipFill>
          <a:blip r:embed="rId4"/>
          <a:stretch>
            <a:fillRect/>
          </a:stretch>
        </p:blipFill>
        <p:spPr>
          <a:xfrm>
            <a:off x="8197850" y="4020900"/>
            <a:ext cx="276225" cy="180975"/>
          </a:xfrm>
          <a:prstGeom prst="rect">
            <a:avLst/>
          </a:prstGeom>
        </p:spPr>
      </p:pic>
      <p:pic>
        <p:nvPicPr>
          <p:cNvPr id="7" name="Picture 6"/>
          <p:cNvPicPr>
            <a:picLocks noChangeAspect="1"/>
          </p:cNvPicPr>
          <p:nvPr/>
        </p:nvPicPr>
        <p:blipFill>
          <a:blip r:embed="rId4"/>
          <a:stretch>
            <a:fillRect/>
          </a:stretch>
        </p:blipFill>
        <p:spPr>
          <a:xfrm>
            <a:off x="8197849" y="4782225"/>
            <a:ext cx="276225" cy="180975"/>
          </a:xfrm>
          <a:prstGeom prst="rect">
            <a:avLst/>
          </a:prstGeom>
        </p:spPr>
      </p:pic>
    </p:spTree>
    <p:extLst>
      <p:ext uri="{BB962C8B-B14F-4D97-AF65-F5344CB8AC3E}">
        <p14:creationId xmlns:p14="http://schemas.microsoft.com/office/powerpoint/2010/main" val="1223153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Attributes</a:t>
            </a:r>
          </a:p>
        </p:txBody>
      </p:sp>
      <p:sp>
        <p:nvSpPr>
          <p:cNvPr id="6146" name="Rectangle 3"/>
          <p:cNvSpPr>
            <a:spLocks noGrp="1" noChangeArrowheads="1"/>
          </p:cNvSpPr>
          <p:nvPr>
            <p:ph type="body" idx="1"/>
          </p:nvPr>
        </p:nvSpPr>
        <p:spPr>
          <a:xfrm>
            <a:off x="768351" y="1219200"/>
            <a:ext cx="7656558" cy="4230624"/>
          </a:xfrm>
        </p:spPr>
        <p:txBody>
          <a:bodyPr/>
          <a:lstStyle/>
          <a:p>
            <a:r>
              <a:rPr lang="en-US" altLang="en-US" sz="1700" dirty="0"/>
              <a:t>The set of allowed values for each attribute is called the </a:t>
            </a:r>
            <a:r>
              <a:rPr lang="en-US" altLang="en-US" sz="1700" b="1" dirty="0">
                <a:solidFill>
                  <a:srgbClr val="002060"/>
                </a:solidFill>
              </a:rPr>
              <a:t>domain</a:t>
            </a:r>
            <a:r>
              <a:rPr lang="en-US" altLang="en-US" sz="1700" dirty="0">
                <a:solidFill>
                  <a:srgbClr val="002060"/>
                </a:solidFill>
              </a:rPr>
              <a:t> </a:t>
            </a:r>
            <a:r>
              <a:rPr lang="en-US" altLang="en-US" sz="1700" dirty="0"/>
              <a:t>of the attribute</a:t>
            </a:r>
          </a:p>
          <a:p>
            <a:r>
              <a:rPr lang="en-US" altLang="en-US" sz="1700" dirty="0"/>
              <a:t>Attribute values are (normally) required to be </a:t>
            </a:r>
            <a:r>
              <a:rPr lang="en-US" altLang="en-US" sz="1700" b="1" dirty="0">
                <a:solidFill>
                  <a:srgbClr val="002060"/>
                </a:solidFill>
              </a:rPr>
              <a:t>atomic</a:t>
            </a:r>
            <a:r>
              <a:rPr lang="en-US" altLang="en-US" sz="1700" dirty="0"/>
              <a:t>; that is, indivisible</a:t>
            </a:r>
          </a:p>
          <a:p>
            <a:r>
              <a:rPr lang="en-US" altLang="en-US" sz="1700" dirty="0"/>
              <a:t>The special value</a:t>
            </a:r>
            <a:r>
              <a:rPr lang="en-US" altLang="en-US" sz="1700" b="1" dirty="0">
                <a:solidFill>
                  <a:schemeClr val="tx2"/>
                </a:solidFill>
              </a:rPr>
              <a:t> </a:t>
            </a:r>
            <a:r>
              <a:rPr lang="en-US" altLang="en-US" sz="1700" b="1" i="1" dirty="0">
                <a:solidFill>
                  <a:srgbClr val="000000"/>
                </a:solidFill>
              </a:rPr>
              <a:t>null</a:t>
            </a:r>
            <a:r>
              <a:rPr lang="en-US" altLang="en-US" sz="1700" dirty="0"/>
              <a:t>  is a member of every domain. Indicated that the value is “unknown</a:t>
            </a:r>
            <a:r>
              <a:rPr lang="en-US" altLang="en-US" sz="1700" dirty="0" smtClean="0"/>
              <a:t>” or does not exist</a:t>
            </a:r>
            <a:endParaRPr lang="en-US" altLang="en-US" sz="1700" dirty="0"/>
          </a:p>
          <a:p>
            <a:r>
              <a:rPr lang="en-US" altLang="en-US" sz="1700" dirty="0"/>
              <a:t>The null value causes complications in the definition of many </a:t>
            </a:r>
            <a:r>
              <a:rPr lang="en-US" altLang="en-US" sz="1700" dirty="0" smtClean="0"/>
              <a:t>operations</a:t>
            </a:r>
          </a:p>
          <a:p>
            <a:r>
              <a:rPr lang="en-US" altLang="en-US" dirty="0" smtClean="0"/>
              <a:t>For example: consider a relation </a:t>
            </a:r>
            <a:r>
              <a:rPr lang="en-US" altLang="en-US" b="1" i="1" dirty="0" smtClean="0"/>
              <a:t>student(</a:t>
            </a:r>
            <a:r>
              <a:rPr lang="en-US" altLang="en-US" b="1" i="1" dirty="0" err="1" smtClean="0"/>
              <a:t>rollno</a:t>
            </a:r>
            <a:r>
              <a:rPr lang="en-US" altLang="en-US" b="1" i="1" dirty="0" smtClean="0"/>
              <a:t>, name, phone) </a:t>
            </a:r>
            <a:r>
              <a:rPr lang="en-US" altLang="en-US" dirty="0" smtClean="0"/>
              <a:t>and for a particular tuple(row) student does not carry phone.</a:t>
            </a:r>
          </a:p>
          <a:p>
            <a:r>
              <a:rPr lang="en-IN" dirty="0"/>
              <a:t>We shall see later that null values cause a number of difficulties when we </a:t>
            </a:r>
            <a:r>
              <a:rPr lang="en-IN" dirty="0" smtClean="0"/>
              <a:t>access or </a:t>
            </a:r>
            <a:r>
              <a:rPr lang="en-IN" dirty="0"/>
              <a:t>update the </a:t>
            </a:r>
            <a:r>
              <a:rPr lang="en-IN" dirty="0" smtClean="0"/>
              <a:t>database.</a:t>
            </a:r>
          </a:p>
          <a:p>
            <a:r>
              <a:rPr lang="en-US" altLang="en-US" sz="1800" dirty="0">
                <a:effectLst>
                  <a:outerShdw blurRad="38100" dist="38100" dir="2700000" algn="tl">
                    <a:srgbClr val="C0C0C0"/>
                  </a:outerShdw>
                </a:effectLst>
              </a:rPr>
              <a:t>Relations are </a:t>
            </a:r>
            <a:r>
              <a:rPr lang="en-US" altLang="en-US" sz="1800" dirty="0" smtClean="0">
                <a:effectLst>
                  <a:outerShdw blurRad="38100" dist="38100" dir="2700000" algn="tl">
                    <a:srgbClr val="C0C0C0"/>
                  </a:outerShdw>
                </a:effectLst>
              </a:rPr>
              <a:t>Unordered</a:t>
            </a:r>
          </a:p>
          <a:p>
            <a:pPr lvl="1"/>
            <a:r>
              <a:rPr lang="en-US" altLang="en-US" dirty="0"/>
              <a:t>Order of tuples is irrelevant (tuples may be stored in an arbitrary order)</a:t>
            </a:r>
          </a:p>
          <a:p>
            <a:pPr lvl="1"/>
            <a:r>
              <a:rPr lang="en-US" altLang="en-US" dirty="0"/>
              <a:t>Example: </a:t>
            </a:r>
            <a:r>
              <a:rPr lang="en-US" altLang="en-US" i="1" dirty="0"/>
              <a:t>instructor</a:t>
            </a:r>
            <a:r>
              <a:rPr lang="en-US" altLang="en-US" dirty="0"/>
              <a:t>  relation with unordered tuples</a:t>
            </a:r>
          </a:p>
          <a:p>
            <a:pPr lvl="1"/>
            <a:endParaRPr lang="en-IN" dirty="0" smtClean="0"/>
          </a:p>
          <a:p>
            <a:endParaRPr lang="en-US" altLang="en-US" sz="1700" b="1" i="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5.2 right </a:t>
            </a:r>
            <a:r>
              <a:rPr lang="en-IN" dirty="0"/>
              <a:t>outer join </a:t>
            </a: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45293" y="1189914"/>
            <a:ext cx="8353425" cy="4914900"/>
          </a:xfrm>
          <a:prstGeom prst="rect">
            <a:avLst/>
          </a:prstGeom>
        </p:spPr>
      </p:pic>
      <p:pic>
        <p:nvPicPr>
          <p:cNvPr id="5" name="Picture 4"/>
          <p:cNvPicPr>
            <a:picLocks noChangeAspect="1"/>
          </p:cNvPicPr>
          <p:nvPr/>
        </p:nvPicPr>
        <p:blipFill>
          <a:blip r:embed="rId3"/>
          <a:stretch>
            <a:fillRect/>
          </a:stretch>
        </p:blipFill>
        <p:spPr>
          <a:xfrm rot="10800000">
            <a:off x="6325245" y="3275213"/>
            <a:ext cx="373178" cy="270468"/>
          </a:xfrm>
          <a:prstGeom prst="rect">
            <a:avLst/>
          </a:prstGeom>
        </p:spPr>
      </p:pic>
      <p:pic>
        <p:nvPicPr>
          <p:cNvPr id="6" name="Picture 5"/>
          <p:cNvPicPr>
            <a:picLocks noChangeAspect="1"/>
          </p:cNvPicPr>
          <p:nvPr/>
        </p:nvPicPr>
        <p:blipFill>
          <a:blip r:embed="rId4"/>
          <a:stretch>
            <a:fillRect/>
          </a:stretch>
        </p:blipFill>
        <p:spPr>
          <a:xfrm>
            <a:off x="4916132" y="5030834"/>
            <a:ext cx="276225" cy="180975"/>
          </a:xfrm>
          <a:prstGeom prst="rect">
            <a:avLst/>
          </a:prstGeom>
        </p:spPr>
      </p:pic>
      <p:pic>
        <p:nvPicPr>
          <p:cNvPr id="7" name="Picture 6"/>
          <p:cNvPicPr>
            <a:picLocks noChangeAspect="1"/>
          </p:cNvPicPr>
          <p:nvPr/>
        </p:nvPicPr>
        <p:blipFill>
          <a:blip r:embed="rId4"/>
          <a:stretch>
            <a:fillRect/>
          </a:stretch>
        </p:blipFill>
        <p:spPr>
          <a:xfrm>
            <a:off x="5866902" y="5030834"/>
            <a:ext cx="276225" cy="180975"/>
          </a:xfrm>
          <a:prstGeom prst="rect">
            <a:avLst/>
          </a:prstGeom>
        </p:spPr>
      </p:pic>
    </p:spTree>
    <p:extLst>
      <p:ext uri="{BB962C8B-B14F-4D97-AF65-F5344CB8AC3E}">
        <p14:creationId xmlns:p14="http://schemas.microsoft.com/office/powerpoint/2010/main" val="33413821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5.3 Full Outer join </a:t>
            </a:r>
            <a:endParaRPr lang="en-IN" dirty="0"/>
          </a:p>
        </p:txBody>
      </p:sp>
      <p:sp>
        <p:nvSpPr>
          <p:cNvPr id="3" name="Content Placeholder 2"/>
          <p:cNvSpPr>
            <a:spLocks noGrp="1"/>
          </p:cNvSpPr>
          <p:nvPr>
            <p:ph idx="1"/>
          </p:nvPr>
        </p:nvSpPr>
        <p:spPr/>
        <p:txBody>
          <a:bodyPr/>
          <a:lstStyle/>
          <a:p>
            <a:endParaRPr lang="en-IN" dirty="0"/>
          </a:p>
        </p:txBody>
      </p:sp>
      <p:pic>
        <p:nvPicPr>
          <p:cNvPr id="6" name="Picture 5"/>
          <p:cNvPicPr>
            <a:picLocks noChangeAspect="1"/>
          </p:cNvPicPr>
          <p:nvPr/>
        </p:nvPicPr>
        <p:blipFill>
          <a:blip r:embed="rId2"/>
          <a:stretch>
            <a:fillRect/>
          </a:stretch>
        </p:blipFill>
        <p:spPr>
          <a:xfrm>
            <a:off x="411956" y="1038616"/>
            <a:ext cx="8420100" cy="5486400"/>
          </a:xfrm>
          <a:prstGeom prst="rect">
            <a:avLst/>
          </a:prstGeom>
        </p:spPr>
      </p:pic>
      <p:pic>
        <p:nvPicPr>
          <p:cNvPr id="7" name="Picture 6"/>
          <p:cNvPicPr>
            <a:picLocks noChangeAspect="1"/>
          </p:cNvPicPr>
          <p:nvPr/>
        </p:nvPicPr>
        <p:blipFill>
          <a:blip r:embed="rId3"/>
          <a:stretch>
            <a:fillRect/>
          </a:stretch>
        </p:blipFill>
        <p:spPr>
          <a:xfrm>
            <a:off x="6401829" y="3357349"/>
            <a:ext cx="435699" cy="351371"/>
          </a:xfrm>
          <a:prstGeom prst="rect">
            <a:avLst/>
          </a:prstGeom>
        </p:spPr>
      </p:pic>
      <p:pic>
        <p:nvPicPr>
          <p:cNvPr id="8" name="Picture 7"/>
          <p:cNvPicPr>
            <a:picLocks noChangeAspect="1"/>
          </p:cNvPicPr>
          <p:nvPr/>
        </p:nvPicPr>
        <p:blipFill>
          <a:blip r:embed="rId4"/>
          <a:stretch>
            <a:fillRect/>
          </a:stretch>
        </p:blipFill>
        <p:spPr>
          <a:xfrm>
            <a:off x="8253810" y="4306224"/>
            <a:ext cx="400050" cy="238125"/>
          </a:xfrm>
          <a:prstGeom prst="rect">
            <a:avLst/>
          </a:prstGeom>
        </p:spPr>
      </p:pic>
      <p:pic>
        <p:nvPicPr>
          <p:cNvPr id="9" name="Picture 8"/>
          <p:cNvPicPr>
            <a:picLocks noChangeAspect="1"/>
          </p:cNvPicPr>
          <p:nvPr/>
        </p:nvPicPr>
        <p:blipFill>
          <a:blip r:embed="rId4"/>
          <a:stretch>
            <a:fillRect/>
          </a:stretch>
        </p:blipFill>
        <p:spPr>
          <a:xfrm>
            <a:off x="8164712" y="5136551"/>
            <a:ext cx="400050" cy="238125"/>
          </a:xfrm>
          <a:prstGeom prst="rect">
            <a:avLst/>
          </a:prstGeom>
        </p:spPr>
      </p:pic>
      <p:pic>
        <p:nvPicPr>
          <p:cNvPr id="10" name="Picture 9"/>
          <p:cNvPicPr>
            <a:picLocks noChangeAspect="1"/>
          </p:cNvPicPr>
          <p:nvPr/>
        </p:nvPicPr>
        <p:blipFill>
          <a:blip r:embed="rId4"/>
          <a:stretch>
            <a:fillRect/>
          </a:stretch>
        </p:blipFill>
        <p:spPr>
          <a:xfrm>
            <a:off x="4829660" y="6043695"/>
            <a:ext cx="400050" cy="238125"/>
          </a:xfrm>
          <a:prstGeom prst="rect">
            <a:avLst/>
          </a:prstGeom>
        </p:spPr>
      </p:pic>
      <p:pic>
        <p:nvPicPr>
          <p:cNvPr id="11" name="Picture 10"/>
          <p:cNvPicPr>
            <a:picLocks noChangeAspect="1"/>
          </p:cNvPicPr>
          <p:nvPr/>
        </p:nvPicPr>
        <p:blipFill>
          <a:blip r:embed="rId4"/>
          <a:stretch>
            <a:fillRect/>
          </a:stretch>
        </p:blipFill>
        <p:spPr>
          <a:xfrm>
            <a:off x="5750399" y="5984508"/>
            <a:ext cx="400050" cy="238125"/>
          </a:xfrm>
          <a:prstGeom prst="rect">
            <a:avLst/>
          </a:prstGeom>
        </p:spPr>
      </p:pic>
    </p:spTree>
    <p:extLst>
      <p:ext uri="{BB962C8B-B14F-4D97-AF65-F5344CB8AC3E}">
        <p14:creationId xmlns:p14="http://schemas.microsoft.com/office/powerpoint/2010/main" val="3909108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6. Additional Operator</a:t>
            </a:r>
            <a:endParaRPr lang="en-IN" dirty="0"/>
          </a:p>
        </p:txBody>
      </p:sp>
      <p:sp>
        <p:nvSpPr>
          <p:cNvPr id="3" name="Content Placeholder 2"/>
          <p:cNvSpPr>
            <a:spLocks noGrp="1"/>
          </p:cNvSpPr>
          <p:nvPr>
            <p:ph idx="1"/>
          </p:nvPr>
        </p:nvSpPr>
        <p:spPr/>
        <p:txBody>
          <a:bodyPr/>
          <a:lstStyle/>
          <a:p>
            <a:pPr>
              <a:buFont typeface="Monotype Sorts" pitchFamily="2" charset="2"/>
              <a:buNone/>
            </a:pPr>
            <a:r>
              <a:rPr lang="en-US" altLang="en-US" dirty="0"/>
              <a:t>We define additional operations that do not add any power to the</a:t>
            </a:r>
          </a:p>
          <a:p>
            <a:pPr>
              <a:buFont typeface="Monotype Sorts" pitchFamily="2" charset="2"/>
              <a:buNone/>
            </a:pPr>
            <a:r>
              <a:rPr lang="en-US" altLang="en-US" dirty="0"/>
              <a:t>relational algebra, but that simplify common queries.</a:t>
            </a:r>
          </a:p>
          <a:p>
            <a:pPr>
              <a:lnSpc>
                <a:spcPct val="160000"/>
              </a:lnSpc>
            </a:pPr>
            <a:r>
              <a:rPr lang="en-US" altLang="en-US" dirty="0" smtClean="0"/>
              <a:t>Set union</a:t>
            </a:r>
            <a:endParaRPr lang="en-US" altLang="en-US" dirty="0"/>
          </a:p>
          <a:p>
            <a:r>
              <a:rPr lang="en-US" altLang="en-US" dirty="0"/>
              <a:t>Set intersection </a:t>
            </a:r>
            <a:endParaRPr lang="en-US" altLang="en-US" dirty="0" smtClean="0"/>
          </a:p>
          <a:p>
            <a:r>
              <a:rPr lang="en-US" altLang="en-US" dirty="0" smtClean="0"/>
              <a:t>Set difference</a:t>
            </a:r>
          </a:p>
          <a:p>
            <a:r>
              <a:rPr lang="en-US" altLang="en-US" dirty="0" smtClean="0"/>
              <a:t>Division</a:t>
            </a:r>
            <a:endParaRPr lang="en-US" altLang="en-US" dirty="0"/>
          </a:p>
          <a:p>
            <a:r>
              <a:rPr lang="en-US" altLang="en-US" dirty="0"/>
              <a:t>Assignment</a:t>
            </a:r>
          </a:p>
          <a:p>
            <a:endParaRPr lang="en-IN" dirty="0"/>
          </a:p>
        </p:txBody>
      </p:sp>
    </p:spTree>
    <p:extLst>
      <p:ext uri="{BB962C8B-B14F-4D97-AF65-F5344CB8AC3E}">
        <p14:creationId xmlns:p14="http://schemas.microsoft.com/office/powerpoint/2010/main" val="71090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sz="2800" dirty="0" smtClean="0"/>
              <a:t>6.1 Union </a:t>
            </a:r>
            <a:r>
              <a:rPr lang="en-US" altLang="en-US" sz="2800" dirty="0"/>
              <a:t>Operation</a:t>
            </a:r>
          </a:p>
        </p:txBody>
      </p:sp>
      <p:sp>
        <p:nvSpPr>
          <p:cNvPr id="9218" name="Rectangle 3"/>
          <p:cNvSpPr>
            <a:spLocks noGrp="1" noChangeArrowheads="1"/>
          </p:cNvSpPr>
          <p:nvPr>
            <p:ph type="body" idx="1"/>
          </p:nvPr>
        </p:nvSpPr>
        <p:spPr>
          <a:xfrm>
            <a:off x="768350" y="1114489"/>
            <a:ext cx="7683191" cy="4688903"/>
          </a:xfrm>
        </p:spPr>
        <p:txBody>
          <a:bodyPr/>
          <a:lstStyle/>
          <a:p>
            <a:pPr>
              <a:tabLst>
                <a:tab pos="2965450" algn="ctr"/>
              </a:tabLst>
            </a:pPr>
            <a:r>
              <a:rPr lang="en-US" altLang="en-US" sz="1700" dirty="0"/>
              <a:t>The union operation </a:t>
            </a:r>
            <a:r>
              <a:rPr lang="en-US" altLang="en-US" sz="1700" dirty="0">
                <a:sym typeface="Symbol" panose="05050102010706020507" pitchFamily="18" charset="2"/>
              </a:rPr>
              <a:t>allows us to combine two relations </a:t>
            </a:r>
            <a:endParaRPr lang="en-US" altLang="en-US" sz="1700" dirty="0"/>
          </a:p>
          <a:p>
            <a:pPr>
              <a:tabLst>
                <a:tab pos="2965450" algn="ctr"/>
              </a:tabLst>
            </a:pPr>
            <a:r>
              <a:rPr lang="en-US" altLang="en-US" sz="1700" dirty="0"/>
              <a:t>Notation:  </a:t>
            </a:r>
            <a:r>
              <a:rPr lang="en-US" altLang="en-US" sz="1700" i="1" dirty="0"/>
              <a:t>r </a:t>
            </a:r>
            <a:r>
              <a:rPr lang="en-US" altLang="en-US" sz="1700" dirty="0"/>
              <a:t> </a:t>
            </a:r>
            <a:r>
              <a:rPr lang="en-US" altLang="en-US" sz="1700" dirty="0">
                <a:sym typeface="Symbol" panose="05050102010706020507" pitchFamily="18" charset="2"/>
              </a:rPr>
              <a:t> </a:t>
            </a:r>
            <a:r>
              <a:rPr lang="en-US" altLang="en-US" sz="1700" i="1" dirty="0">
                <a:sym typeface="Symbol" panose="05050102010706020507" pitchFamily="18" charset="2"/>
              </a:rPr>
              <a:t>s</a:t>
            </a:r>
            <a:endParaRPr lang="en-US" altLang="en-US" sz="1700" dirty="0">
              <a:sym typeface="Symbol" panose="05050102010706020507" pitchFamily="18" charset="2"/>
            </a:endParaRPr>
          </a:p>
          <a:p>
            <a:pPr>
              <a:tabLst>
                <a:tab pos="2965450" algn="ctr"/>
              </a:tabLst>
            </a:pPr>
            <a:r>
              <a:rPr lang="en-US" altLang="en-US" sz="1700" dirty="0">
                <a:sym typeface="Symbol" panose="05050102010706020507" pitchFamily="18" charset="2"/>
              </a:rPr>
              <a:t>For </a:t>
            </a:r>
            <a:r>
              <a:rPr lang="en-US" altLang="en-US" sz="1700" i="1" dirty="0"/>
              <a:t>r</a:t>
            </a:r>
            <a:r>
              <a:rPr lang="en-US" altLang="en-US" sz="1700" dirty="0"/>
              <a:t>  </a:t>
            </a:r>
            <a:r>
              <a:rPr lang="en-US" altLang="en-US" sz="1700" dirty="0">
                <a:sym typeface="Symbol" panose="05050102010706020507" pitchFamily="18" charset="2"/>
              </a:rPr>
              <a:t> </a:t>
            </a:r>
            <a:r>
              <a:rPr lang="en-US" altLang="en-US" sz="1700" i="1" dirty="0">
                <a:sym typeface="Symbol" panose="05050102010706020507" pitchFamily="18" charset="2"/>
              </a:rPr>
              <a:t>s</a:t>
            </a:r>
            <a:r>
              <a:rPr lang="en-US" altLang="en-US" sz="1700" dirty="0">
                <a:sym typeface="Symbol" panose="05050102010706020507" pitchFamily="18" charset="2"/>
              </a:rPr>
              <a:t> to be valid.</a:t>
            </a:r>
          </a:p>
          <a:p>
            <a:pPr>
              <a:buFont typeface="Monotype Sorts" charset="2"/>
              <a:buNone/>
              <a:tabLst>
                <a:tab pos="2965450" algn="ctr"/>
              </a:tabLst>
            </a:pPr>
            <a:r>
              <a:rPr lang="en-US" altLang="en-US" sz="1700" i="1" dirty="0">
                <a:sym typeface="Symbol" panose="05050102010706020507" pitchFamily="18" charset="2"/>
              </a:rPr>
              <a:t>	</a:t>
            </a:r>
            <a:r>
              <a:rPr lang="en-US" altLang="en-US" sz="1700" dirty="0">
                <a:sym typeface="Symbol" panose="05050102010706020507" pitchFamily="18" charset="2"/>
              </a:rPr>
              <a:t>1.   </a:t>
            </a:r>
            <a:r>
              <a:rPr lang="en-US" altLang="en-US" sz="1700" i="1" dirty="0">
                <a:sym typeface="Symbol" panose="05050102010706020507" pitchFamily="18" charset="2"/>
              </a:rPr>
              <a:t>r,</a:t>
            </a:r>
            <a:r>
              <a:rPr lang="en-US" altLang="en-US" sz="1700" dirty="0">
                <a:sym typeface="Symbol" panose="05050102010706020507" pitchFamily="18" charset="2"/>
              </a:rPr>
              <a:t> </a:t>
            </a:r>
            <a:r>
              <a:rPr lang="en-US" altLang="en-US" sz="1700" i="1" dirty="0">
                <a:sym typeface="Symbol" panose="05050102010706020507" pitchFamily="18" charset="2"/>
              </a:rPr>
              <a:t>s</a:t>
            </a:r>
            <a:r>
              <a:rPr lang="en-US" altLang="en-US" sz="1700" dirty="0">
                <a:sym typeface="Symbol" panose="05050102010706020507" pitchFamily="18" charset="2"/>
              </a:rPr>
              <a:t> must have the </a:t>
            </a:r>
            <a:r>
              <a:rPr lang="en-US" altLang="en-US" sz="1700" i="1" dirty="0">
                <a:sym typeface="Symbol" panose="05050102010706020507" pitchFamily="18" charset="2"/>
              </a:rPr>
              <a:t>same </a:t>
            </a:r>
            <a:r>
              <a:rPr lang="en-US" altLang="en-US" sz="1700" b="1" dirty="0">
                <a:solidFill>
                  <a:srgbClr val="002060"/>
                </a:solidFill>
                <a:sym typeface="Symbol" panose="05050102010706020507" pitchFamily="18" charset="2"/>
              </a:rPr>
              <a:t>arity</a:t>
            </a:r>
            <a:r>
              <a:rPr lang="en-US" altLang="en-US" sz="1700" dirty="0">
                <a:sym typeface="Symbol" panose="05050102010706020507" pitchFamily="18" charset="2"/>
              </a:rPr>
              <a:t> (same number of attributes)</a:t>
            </a:r>
          </a:p>
          <a:p>
            <a:pPr>
              <a:spcBef>
                <a:spcPts val="0"/>
              </a:spcBef>
              <a:buNone/>
              <a:tabLst>
                <a:tab pos="2965450" algn="ctr"/>
              </a:tabLst>
            </a:pPr>
            <a:r>
              <a:rPr lang="en-US" altLang="en-US" sz="1700" dirty="0">
                <a:sym typeface="Symbol" panose="05050102010706020507" pitchFamily="18" charset="2"/>
              </a:rPr>
              <a:t>	2.   The attribute domains must be </a:t>
            </a:r>
            <a:r>
              <a:rPr lang="en-US" altLang="en-US" sz="1700" b="1" dirty="0">
                <a:solidFill>
                  <a:srgbClr val="002060"/>
                </a:solidFill>
                <a:sym typeface="Symbol" panose="05050102010706020507" pitchFamily="18" charset="2"/>
              </a:rPr>
              <a:t>compatible</a:t>
            </a:r>
            <a:r>
              <a:rPr lang="en-US" altLang="en-US" sz="1700" dirty="0">
                <a:sym typeface="Symbol" panose="05050102010706020507" pitchFamily="18" charset="2"/>
              </a:rPr>
              <a:t> (example: 2</a:t>
            </a:r>
            <a:r>
              <a:rPr lang="en-US" altLang="en-US" sz="1700" baseline="30000" dirty="0">
                <a:sym typeface="Symbol" panose="05050102010706020507" pitchFamily="18" charset="2"/>
              </a:rPr>
              <a:t>nd</a:t>
            </a:r>
            <a:r>
              <a:rPr lang="en-US" altLang="en-US" sz="1700" dirty="0">
                <a:sym typeface="Symbol" panose="05050102010706020507" pitchFamily="18" charset="2"/>
              </a:rPr>
              <a:t> </a:t>
            </a:r>
          </a:p>
          <a:p>
            <a:pPr lvl="1">
              <a:spcBef>
                <a:spcPts val="0"/>
              </a:spcBef>
              <a:buNone/>
              <a:tabLst>
                <a:tab pos="2965450" algn="ctr"/>
              </a:tabLst>
            </a:pPr>
            <a:r>
              <a:rPr lang="en-US" altLang="en-US" sz="1600" dirty="0">
                <a:sym typeface="Symbol" panose="05050102010706020507" pitchFamily="18" charset="2"/>
              </a:rPr>
              <a:t>     </a:t>
            </a:r>
            <a:r>
              <a:rPr lang="en-US" altLang="en-US" dirty="0">
                <a:sym typeface="Symbol" panose="05050102010706020507" pitchFamily="18" charset="2"/>
              </a:rPr>
              <a:t>column of </a:t>
            </a:r>
            <a:r>
              <a:rPr lang="en-US" altLang="en-US" i="1" dirty="0">
                <a:sym typeface="Symbol" panose="05050102010706020507" pitchFamily="18" charset="2"/>
              </a:rPr>
              <a:t>r</a:t>
            </a:r>
            <a:r>
              <a:rPr lang="en-US" altLang="en-US" dirty="0">
                <a:sym typeface="Symbol" panose="05050102010706020507" pitchFamily="18" charset="2"/>
              </a:rPr>
              <a:t> deals with the same type of values as does the </a:t>
            </a:r>
          </a:p>
          <a:p>
            <a:pPr lvl="1">
              <a:spcBef>
                <a:spcPts val="0"/>
              </a:spcBef>
              <a:buNone/>
              <a:tabLst>
                <a:tab pos="2965450" algn="ctr"/>
              </a:tabLst>
            </a:pPr>
            <a:r>
              <a:rPr lang="en-US" altLang="en-US" dirty="0">
                <a:sym typeface="Symbol" panose="05050102010706020507" pitchFamily="18" charset="2"/>
              </a:rPr>
              <a:t>     2</a:t>
            </a:r>
            <a:r>
              <a:rPr lang="en-US" altLang="en-US" baseline="30000" dirty="0">
                <a:sym typeface="Symbol" panose="05050102010706020507" pitchFamily="18" charset="2"/>
              </a:rPr>
              <a:t>nd </a:t>
            </a:r>
            <a:r>
              <a:rPr lang="en-US" altLang="en-US" dirty="0">
                <a:sym typeface="Symbol" panose="05050102010706020507" pitchFamily="18" charset="2"/>
              </a:rPr>
              <a:t>column of </a:t>
            </a:r>
            <a:r>
              <a:rPr lang="en-US" altLang="en-US" i="1" dirty="0">
                <a:sym typeface="Symbol" panose="05050102010706020507" pitchFamily="18" charset="2"/>
              </a:rPr>
              <a:t>s</a:t>
            </a:r>
            <a:r>
              <a:rPr lang="en-US" altLang="en-US" dirty="0">
                <a:sym typeface="Symbol" panose="05050102010706020507" pitchFamily="18" charset="2"/>
              </a:rPr>
              <a:t>)</a:t>
            </a:r>
          </a:p>
          <a:p>
            <a:pPr>
              <a:lnSpc>
                <a:spcPct val="140000"/>
              </a:lnSpc>
              <a:tabLst>
                <a:tab pos="2965450" algn="ctr"/>
              </a:tabLst>
            </a:pPr>
            <a:r>
              <a:rPr lang="en-US" altLang="en-US" sz="1700" dirty="0"/>
              <a:t>Example: to find all courses taught in the Fall 2017 semester, or in the Spring 2018 semester, or in both</a:t>
            </a:r>
            <a:br>
              <a:rPr lang="en-US" altLang="en-US" sz="1700"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    </a:t>
            </a:r>
            <a:br>
              <a:rPr lang="en-US" altLang="ja-JP" sz="1700" dirty="0">
                <a:sym typeface="Symbol" panose="05050102010706020507" pitchFamily="18" charset="2"/>
              </a:rPr>
            </a:br>
            <a:r>
              <a:rPr lang="en-US" altLang="ja-JP" sz="1700" dirty="0">
                <a:sym typeface="Symbol" panose="05050102010706020507" pitchFamily="18" charset="2"/>
              </a:rPr>
              <a:t>   </a:t>
            </a:r>
            <a:r>
              <a:rPr lang="en-US" altLang="ja-JP" dirty="0">
                <a:sym typeface="Symbol" panose="05050102010706020507" pitchFamily="18" charset="2"/>
              </a:rPr>
              <a:t></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a:t>
            </a:r>
          </a:p>
          <a:p>
            <a:pPr>
              <a:lnSpc>
                <a:spcPct val="140000"/>
              </a:lnSpc>
              <a:tabLst>
                <a:tab pos="2965450" algn="ctr"/>
              </a:tabLst>
            </a:pPr>
            <a:endParaRPr lang="en-US" altLang="en-US" sz="1700" dirty="0"/>
          </a:p>
          <a:p>
            <a:pPr>
              <a:lnSpc>
                <a:spcPct val="140000"/>
              </a:lnSpc>
              <a:buFont typeface="Monotype Sorts" charset="2"/>
              <a:buNone/>
              <a:tabLst>
                <a:tab pos="2965450" algn="ctr"/>
              </a:tabLst>
            </a:pPr>
            <a:endParaRPr lang="en-US" altLang="en-US" i="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sz="2800" dirty="0"/>
              <a:t>Union Operation (Cont.)</a:t>
            </a:r>
          </a:p>
        </p:txBody>
      </p:sp>
      <p:sp>
        <p:nvSpPr>
          <p:cNvPr id="9218" name="Rectangle 3"/>
          <p:cNvSpPr>
            <a:spLocks noGrp="1" noChangeArrowheads="1"/>
          </p:cNvSpPr>
          <p:nvPr>
            <p:ph type="body" idx="1"/>
          </p:nvPr>
        </p:nvSpPr>
        <p:spPr>
          <a:xfrm>
            <a:off x="768350" y="1041338"/>
            <a:ext cx="7680706" cy="1372678"/>
          </a:xfrm>
        </p:spPr>
        <p:txBody>
          <a:bodyPr/>
          <a:lstStyle/>
          <a:p>
            <a:pPr>
              <a:lnSpc>
                <a:spcPct val="140000"/>
              </a:lnSpc>
              <a:tabLst>
                <a:tab pos="2965450" algn="ctr"/>
              </a:tabLst>
            </a:pPr>
            <a:r>
              <a:rPr lang="en-US" altLang="en-US" sz="1700" dirty="0"/>
              <a:t>Result of: </a:t>
            </a:r>
            <a:br>
              <a:rPr lang="en-US" altLang="en-US" sz="1700" dirty="0"/>
            </a:br>
            <a:r>
              <a:rPr lang="en-US" altLang="en-US" sz="1700"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    </a:t>
            </a:r>
            <a:br>
              <a:rPr lang="en-US" altLang="ja-JP" sz="1700"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a:t>
            </a:r>
          </a:p>
          <a:p>
            <a:pPr>
              <a:lnSpc>
                <a:spcPct val="140000"/>
              </a:lnSpc>
              <a:tabLst>
                <a:tab pos="2965450" algn="ctr"/>
              </a:tabLst>
            </a:pPr>
            <a:endParaRPr lang="en-US" altLang="en-US" dirty="0"/>
          </a:p>
          <a:p>
            <a:pPr>
              <a:lnSpc>
                <a:spcPct val="140000"/>
              </a:lnSpc>
              <a:buFont typeface="Monotype Sorts" charset="2"/>
              <a:buNone/>
              <a:tabLst>
                <a:tab pos="2965450" algn="ctr"/>
              </a:tabLst>
            </a:pPr>
            <a:endParaRPr lang="en-US" altLang="en-US" i="1" dirty="0"/>
          </a:p>
        </p:txBody>
      </p:sp>
      <p:pic>
        <p:nvPicPr>
          <p:cNvPr id="3" name="Graphic 2">
            <a:extLst>
              <a:ext uri="{FF2B5EF4-FFF2-40B4-BE49-F238E27FC236}">
                <a16:creationId xmlns:a16="http://schemas.microsoft.com/office/drawing/2014/main" xmlns="" id="{E046BBCE-73BA-4F9A-A63C-4CE16E87A822}"/>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37449" r="37780" b="13863"/>
          <a:stretch/>
        </p:blipFill>
        <p:spPr>
          <a:xfrm>
            <a:off x="3481551" y="2414016"/>
            <a:ext cx="1818732" cy="287477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79692" y="1222030"/>
            <a:ext cx="6854516" cy="4647301"/>
          </a:xfrm>
          <a:prstGeom prst="rect">
            <a:avLst/>
          </a:prstGeom>
        </p:spPr>
      </p:pic>
    </p:spTree>
    <p:extLst>
      <p:ext uri="{BB962C8B-B14F-4D97-AF65-F5344CB8AC3E}">
        <p14:creationId xmlns:p14="http://schemas.microsoft.com/office/powerpoint/2010/main" val="3258429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sz="2800" dirty="0" smtClean="0"/>
              <a:t>6.2 Set-Intersection </a:t>
            </a:r>
            <a:r>
              <a:rPr lang="en-US" altLang="en-US" sz="2800" dirty="0"/>
              <a:t>Operation</a:t>
            </a:r>
          </a:p>
        </p:txBody>
      </p:sp>
      <p:sp>
        <p:nvSpPr>
          <p:cNvPr id="11266" name="Rectangle 3"/>
          <p:cNvSpPr>
            <a:spLocks noGrp="1" noChangeArrowheads="1"/>
          </p:cNvSpPr>
          <p:nvPr>
            <p:ph type="body" idx="1"/>
          </p:nvPr>
        </p:nvSpPr>
        <p:spPr>
          <a:xfrm>
            <a:off x="768350" y="1077913"/>
            <a:ext cx="7612169" cy="3932999"/>
          </a:xfrm>
        </p:spPr>
        <p:txBody>
          <a:bodyPr/>
          <a:lstStyle/>
          <a:p>
            <a:r>
              <a:rPr lang="en-US" altLang="en-US" sz="1700" dirty="0"/>
              <a:t>The  set-intersection  operation </a:t>
            </a:r>
            <a:r>
              <a:rPr lang="en-US" altLang="en-US" sz="1700" dirty="0">
                <a:sym typeface="Symbol" panose="05050102010706020507" pitchFamily="18" charset="2"/>
              </a:rPr>
              <a:t> allows us to find tuples that are in both the input relations.</a:t>
            </a:r>
            <a:endParaRPr lang="en-US" altLang="en-US" sz="1700" dirty="0"/>
          </a:p>
          <a:p>
            <a:r>
              <a:rPr lang="en-US" altLang="en-US" sz="1700" dirty="0"/>
              <a:t>Notation: </a:t>
            </a:r>
            <a:r>
              <a:rPr lang="en-US" altLang="en-US" sz="1700" i="1" dirty="0"/>
              <a:t>r</a:t>
            </a:r>
            <a:r>
              <a:rPr lang="en-US" altLang="en-US" sz="1700" dirty="0"/>
              <a:t> </a:t>
            </a:r>
            <a:r>
              <a:rPr lang="en-US" altLang="en-US" sz="1700" dirty="0">
                <a:sym typeface="Symbol" panose="05050102010706020507" pitchFamily="18" charset="2"/>
              </a:rPr>
              <a:t> </a:t>
            </a:r>
            <a:r>
              <a:rPr lang="en-US" altLang="en-US" sz="1700" i="1" dirty="0" smtClean="0"/>
              <a:t>s</a:t>
            </a:r>
          </a:p>
          <a:p>
            <a:r>
              <a:rPr lang="pt-BR" dirty="0" smtClean="0"/>
              <a:t>Exressed as :R </a:t>
            </a:r>
            <a:r>
              <a:rPr lang="en-US" altLang="en-US" dirty="0">
                <a:sym typeface="Symbol" panose="05050102010706020507" pitchFamily="18" charset="2"/>
              </a:rPr>
              <a:t> </a:t>
            </a:r>
            <a:r>
              <a:rPr lang="pt-BR" dirty="0" smtClean="0"/>
              <a:t>S </a:t>
            </a:r>
            <a:r>
              <a:rPr lang="pt-BR" dirty="0"/>
              <a:t>= R – (R – S)</a:t>
            </a:r>
            <a:endParaRPr lang="en-US" altLang="en-US" sz="1700" dirty="0"/>
          </a:p>
          <a:p>
            <a:r>
              <a:rPr lang="en-US" altLang="en-US" sz="1700" dirty="0"/>
              <a:t>Assume: </a:t>
            </a:r>
          </a:p>
          <a:p>
            <a:pPr lvl="1"/>
            <a:r>
              <a:rPr lang="en-US" altLang="en-US" sz="1700" i="1" dirty="0"/>
              <a:t>r</a:t>
            </a:r>
            <a:r>
              <a:rPr lang="en-US" altLang="en-US" sz="1700" dirty="0"/>
              <a:t>, </a:t>
            </a:r>
            <a:r>
              <a:rPr lang="en-US" altLang="en-US" sz="1700" i="1" dirty="0"/>
              <a:t>s</a:t>
            </a:r>
            <a:r>
              <a:rPr lang="en-US" altLang="en-US" sz="1700" dirty="0"/>
              <a:t> have the </a:t>
            </a:r>
            <a:r>
              <a:rPr lang="en-US" altLang="en-US" sz="1700" i="1" dirty="0"/>
              <a:t>same </a:t>
            </a:r>
            <a:r>
              <a:rPr lang="en-US" altLang="en-US" sz="1700" i="1" dirty="0" err="1"/>
              <a:t>arity</a:t>
            </a:r>
            <a:r>
              <a:rPr lang="en-US" altLang="en-US" sz="1700" dirty="0"/>
              <a:t> </a:t>
            </a:r>
          </a:p>
          <a:p>
            <a:pPr lvl="1"/>
            <a:r>
              <a:rPr lang="en-US" altLang="en-US" sz="1700" dirty="0"/>
              <a:t>attributes of </a:t>
            </a:r>
            <a:r>
              <a:rPr lang="en-US" altLang="en-US" sz="1700" i="1" dirty="0"/>
              <a:t>r</a:t>
            </a:r>
            <a:r>
              <a:rPr lang="en-US" altLang="en-US" sz="1700" dirty="0"/>
              <a:t> and </a:t>
            </a:r>
            <a:r>
              <a:rPr lang="en-US" altLang="en-US" sz="1700" i="1" dirty="0"/>
              <a:t>s</a:t>
            </a:r>
            <a:r>
              <a:rPr lang="en-US" altLang="en-US" sz="1700" dirty="0"/>
              <a:t> are compatible</a:t>
            </a:r>
          </a:p>
          <a:p>
            <a:r>
              <a:rPr lang="en-US" altLang="en-US" sz="1700" dirty="0"/>
              <a:t>Example: Find the set of all courses taught in both the Fall 2017 and the Spring 2018 semesters.</a:t>
            </a:r>
          </a:p>
          <a:p>
            <a:pPr>
              <a:buNone/>
            </a:pPr>
            <a:r>
              <a:rPr lang="en-US" altLang="en-US" sz="1700" dirty="0">
                <a:sym typeface="Symbol" panose="05050102010706020507" pitchFamily="18" charset="2"/>
              </a:rPr>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 </a:t>
            </a:r>
            <a:r>
              <a:rPr lang="en-US" altLang="en-US" sz="1700" dirty="0">
                <a:sym typeface="Symbol" panose="05050102010706020507" pitchFamily="18" charset="2"/>
              </a:rPr>
              <a:t> </a:t>
            </a:r>
            <a:r>
              <a:rPr lang="en-US" altLang="ja-JP" sz="1700" dirty="0">
                <a:sym typeface="Symbol" panose="05050102010706020507" pitchFamily="18" charset="2"/>
              </a:rPr>
              <a:t/>
            </a:r>
            <a:br>
              <a:rPr lang="en-US" altLang="ja-JP" sz="1700" dirty="0">
                <a:sym typeface="Symbol" panose="05050102010706020507" pitchFamily="18" charset="2"/>
              </a:rPr>
            </a:br>
            <a:r>
              <a:rPr lang="en-US" altLang="ja-JP" sz="1700" dirty="0">
                <a:sym typeface="Symbol" panose="05050102010706020507" pitchFamily="18" charset="2"/>
              </a:rPr>
              <a:t>     </a:t>
            </a:r>
            <a:r>
              <a:rPr lang="en-US" altLang="ja-JP" dirty="0">
                <a:sym typeface="Symbol" panose="05050102010706020507" pitchFamily="18" charset="2"/>
              </a:rPr>
              <a:t></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a:t>
            </a:r>
          </a:p>
          <a:p>
            <a:pPr>
              <a:buNone/>
            </a:pPr>
            <a:r>
              <a:rPr lang="en-US" altLang="en-US" sz="800" dirty="0">
                <a:sym typeface="Symbol" panose="05050102010706020507" pitchFamily="18" charset="2"/>
              </a:rPr>
              <a:t> </a:t>
            </a:r>
          </a:p>
          <a:p>
            <a:pPr lvl="1"/>
            <a:r>
              <a:rPr lang="en-US" altLang="en-US" sz="1700" dirty="0">
                <a:sym typeface="Symbol" panose="05050102010706020507" pitchFamily="18" charset="2"/>
              </a:rPr>
              <a:t>Result</a:t>
            </a:r>
            <a:endParaRPr lang="en-US" altLang="en-US" sz="1700" dirty="0"/>
          </a:p>
          <a:p>
            <a:pPr>
              <a:buNone/>
            </a:pPr>
            <a:endParaRPr lang="en-US" altLang="en-US" dirty="0"/>
          </a:p>
        </p:txBody>
      </p:sp>
      <p:pic>
        <p:nvPicPr>
          <p:cNvPr id="3" name="Graphic 2">
            <a:extLst>
              <a:ext uri="{FF2B5EF4-FFF2-40B4-BE49-F238E27FC236}">
                <a16:creationId xmlns:a16="http://schemas.microsoft.com/office/drawing/2014/main" xmlns="" id="{EFD242B5-7E15-4908-A992-5D9C0D3A8FAE}"/>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38817" r="40862" b="33302"/>
          <a:stretch/>
        </p:blipFill>
        <p:spPr>
          <a:xfrm>
            <a:off x="2192700" y="4846344"/>
            <a:ext cx="1373862" cy="824317"/>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a:t>
            </a:r>
            <a:endParaRPr lang="en-IN" dirty="0"/>
          </a:p>
        </p:txBody>
      </p:sp>
      <p:pic>
        <p:nvPicPr>
          <p:cNvPr id="5" name="Content Placeholder 4"/>
          <p:cNvPicPr>
            <a:picLocks noGrp="1" noChangeAspect="1"/>
          </p:cNvPicPr>
          <p:nvPr>
            <p:ph idx="1"/>
          </p:nvPr>
        </p:nvPicPr>
        <p:blipFill>
          <a:blip r:embed="rId2"/>
          <a:stretch>
            <a:fillRect/>
          </a:stretch>
        </p:blipFill>
        <p:spPr>
          <a:xfrm>
            <a:off x="2892425" y="4394615"/>
            <a:ext cx="3829050" cy="2314575"/>
          </a:xfrm>
          <a:prstGeom prst="rect">
            <a:avLst/>
          </a:prstGeom>
        </p:spPr>
      </p:pic>
      <p:pic>
        <p:nvPicPr>
          <p:cNvPr id="4" name="Picture 3"/>
          <p:cNvPicPr>
            <a:picLocks noChangeAspect="1"/>
          </p:cNvPicPr>
          <p:nvPr/>
        </p:nvPicPr>
        <p:blipFill>
          <a:blip r:embed="rId3"/>
          <a:stretch>
            <a:fillRect/>
          </a:stretch>
        </p:blipFill>
        <p:spPr>
          <a:xfrm>
            <a:off x="1815152" y="727075"/>
            <a:ext cx="5400675" cy="3619500"/>
          </a:xfrm>
          <a:prstGeom prst="rect">
            <a:avLst/>
          </a:prstGeom>
        </p:spPr>
      </p:pic>
    </p:spTree>
    <p:extLst>
      <p:ext uri="{BB962C8B-B14F-4D97-AF65-F5344CB8AC3E}">
        <p14:creationId xmlns:p14="http://schemas.microsoft.com/office/powerpoint/2010/main" val="2185964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a:xfrm>
            <a:off x="768350" y="111125"/>
            <a:ext cx="8077200" cy="609600"/>
          </a:xfrm>
        </p:spPr>
        <p:txBody>
          <a:bodyPr/>
          <a:lstStyle/>
          <a:p>
            <a:r>
              <a:rPr lang="en-US" altLang="en-US" sz="2800" dirty="0" smtClean="0"/>
              <a:t>6.3 Set </a:t>
            </a:r>
            <a:r>
              <a:rPr lang="en-US" altLang="en-US" sz="2800" dirty="0"/>
              <a:t>Difference Operation</a:t>
            </a:r>
          </a:p>
        </p:txBody>
      </p:sp>
      <p:sp>
        <p:nvSpPr>
          <p:cNvPr id="10242" name="Rectangle 3"/>
          <p:cNvSpPr>
            <a:spLocks noGrp="1" noChangeArrowheads="1"/>
          </p:cNvSpPr>
          <p:nvPr>
            <p:ph type="body" idx="1"/>
          </p:nvPr>
        </p:nvSpPr>
        <p:spPr>
          <a:xfrm>
            <a:off x="768351" y="1077913"/>
            <a:ext cx="7754212" cy="3737927"/>
          </a:xfrm>
        </p:spPr>
        <p:txBody>
          <a:bodyPr/>
          <a:lstStyle/>
          <a:p>
            <a:pPr>
              <a:spcBef>
                <a:spcPct val="60000"/>
              </a:spcBef>
            </a:pPr>
            <a:r>
              <a:rPr lang="en-US" altLang="en-US" sz="1700" dirty="0"/>
              <a:t>The set-difference operation allows us to find tuples that are in one relation but are not in another. </a:t>
            </a:r>
          </a:p>
          <a:p>
            <a:pPr>
              <a:spcBef>
                <a:spcPct val="60000"/>
              </a:spcBef>
            </a:pPr>
            <a:r>
              <a:rPr lang="en-US" altLang="en-US" sz="1700" dirty="0"/>
              <a:t>Notation </a:t>
            </a:r>
            <a:r>
              <a:rPr lang="en-US" altLang="en-US" sz="1700" i="1" dirty="0"/>
              <a:t>r – s</a:t>
            </a:r>
          </a:p>
          <a:p>
            <a:r>
              <a:rPr lang="en-US" altLang="en-US" sz="1700" dirty="0"/>
              <a:t>Set differences must be taken between </a:t>
            </a:r>
            <a:r>
              <a:rPr lang="en-US" altLang="en-US" sz="1700" b="1" dirty="0">
                <a:solidFill>
                  <a:srgbClr val="002060"/>
                </a:solidFill>
              </a:rPr>
              <a:t>compatible</a:t>
            </a:r>
            <a:r>
              <a:rPr lang="en-US" altLang="en-US" sz="1700" dirty="0"/>
              <a:t> relations.</a:t>
            </a:r>
          </a:p>
          <a:p>
            <a:pPr lvl="1"/>
            <a:r>
              <a:rPr lang="en-US" altLang="en-US" sz="1700" i="1" dirty="0"/>
              <a:t>r</a:t>
            </a:r>
            <a:r>
              <a:rPr lang="en-US" altLang="en-US" sz="1700" dirty="0"/>
              <a:t> and </a:t>
            </a:r>
            <a:r>
              <a:rPr lang="en-US" altLang="en-US" sz="1700" i="1" dirty="0"/>
              <a:t>s</a:t>
            </a:r>
            <a:r>
              <a:rPr lang="en-US" altLang="en-US" sz="1700" dirty="0"/>
              <a:t> must have the </a:t>
            </a:r>
            <a:r>
              <a:rPr lang="en-US" altLang="en-US" sz="1700" dirty="0">
                <a:solidFill>
                  <a:srgbClr val="002060"/>
                </a:solidFill>
              </a:rPr>
              <a:t>same</a:t>
            </a:r>
            <a:r>
              <a:rPr lang="en-US" altLang="en-US" sz="1700" dirty="0"/>
              <a:t> arity</a:t>
            </a:r>
          </a:p>
          <a:p>
            <a:pPr lvl="1"/>
            <a:r>
              <a:rPr lang="en-US" altLang="en-US" sz="1700" dirty="0"/>
              <a:t>attribute domains of </a:t>
            </a:r>
            <a:r>
              <a:rPr lang="en-US" altLang="en-US" sz="1700" i="1" dirty="0"/>
              <a:t>r </a:t>
            </a:r>
            <a:r>
              <a:rPr lang="en-US" altLang="en-US" sz="1700" dirty="0"/>
              <a:t>and </a:t>
            </a:r>
            <a:r>
              <a:rPr lang="en-US" altLang="en-US" sz="1700" i="1" dirty="0"/>
              <a:t>s </a:t>
            </a:r>
            <a:r>
              <a:rPr lang="en-US" altLang="en-US" sz="1700" dirty="0"/>
              <a:t>must be compatible</a:t>
            </a:r>
          </a:p>
          <a:p>
            <a:pPr>
              <a:lnSpc>
                <a:spcPct val="140000"/>
              </a:lnSpc>
            </a:pPr>
            <a:r>
              <a:rPr lang="en-US" altLang="en-US" sz="1700" dirty="0"/>
              <a:t>Example: to find all courses taught in the Fall 2017 semester, but not in the Spring 2018 semester</a:t>
            </a:r>
            <a:br>
              <a:rPr lang="en-US" altLang="en-US" sz="1700" dirty="0"/>
            </a:br>
            <a:r>
              <a:rPr lang="en-US" altLang="en-US" sz="1700" dirty="0"/>
              <a:t>   </a:t>
            </a:r>
            <a:r>
              <a:rPr lang="en-US" altLang="en-US" sz="1700" dirty="0">
                <a:sym typeface="Symbol" panose="05050102010706020507" pitchFamily="18" charset="2"/>
              </a:rPr>
              <a:t></a:t>
            </a:r>
            <a:r>
              <a:rPr lang="en-US" altLang="en-US" sz="1700" i="1" baseline="-25000" dirty="0" err="1"/>
              <a:t>course_id</a:t>
            </a:r>
            <a:r>
              <a:rPr lang="en-US" altLang="en-US" sz="1700" dirty="0"/>
              <a:t> (</a:t>
            </a:r>
            <a:r>
              <a:rPr lang="en-US" altLang="en-US" sz="1700" i="1" dirty="0">
                <a:sym typeface="Symbol" panose="05050102010706020507" pitchFamily="18" charset="2"/>
              </a:rPr>
              <a:t></a:t>
            </a:r>
            <a:r>
              <a:rPr lang="en-US" altLang="en-US" sz="1700" dirty="0">
                <a:sym typeface="Symbol" panose="05050102010706020507" pitchFamily="18" charset="2"/>
              </a:rPr>
              <a:t> </a:t>
            </a:r>
            <a:r>
              <a:rPr lang="en-US" altLang="en-US" sz="1700" i="1" baseline="-25000" dirty="0">
                <a:sym typeface="Symbol" panose="05050102010706020507" pitchFamily="18" charset="2"/>
              </a:rPr>
              <a:t>semester=</a:t>
            </a:r>
            <a:r>
              <a:rPr lang="ja-JP" altLang="en-US" sz="1700" i="1" baseline="-25000" dirty="0">
                <a:sym typeface="Symbol" panose="05050102010706020507" pitchFamily="18" charset="2"/>
              </a:rPr>
              <a:t>“</a:t>
            </a:r>
            <a:r>
              <a:rPr lang="en-US" altLang="ja-JP" sz="1700" i="1" baseline="-25000" dirty="0">
                <a:sym typeface="Symbol" panose="05050102010706020507" pitchFamily="18" charset="2"/>
              </a:rPr>
              <a:t>Fall</a:t>
            </a:r>
            <a:r>
              <a:rPr lang="ja-JP" altLang="en-US" sz="1700" i="1" baseline="-25000" dirty="0">
                <a:sym typeface="Symbol" panose="05050102010706020507" pitchFamily="18" charset="2"/>
              </a:rPr>
              <a:t>”</a:t>
            </a:r>
            <a:r>
              <a:rPr lang="en-US" altLang="ja-JP" sz="1700" i="1" baseline="-25000" dirty="0">
                <a:sym typeface="Symbol" panose="05050102010706020507" pitchFamily="18" charset="2"/>
              </a:rPr>
              <a:t>  </a:t>
            </a:r>
            <a:r>
              <a:rPr lang="el-GR" altLang="ja-JP" sz="1700" i="1" baseline="-25000" dirty="0">
                <a:sym typeface="Symbol" panose="05050102010706020507" pitchFamily="18" charset="2"/>
              </a:rPr>
              <a:t>Λ</a:t>
            </a:r>
            <a:r>
              <a:rPr lang="en-US" altLang="ja-JP" sz="1700" i="1" baseline="-25000" dirty="0">
                <a:sym typeface="Symbol" panose="05050102010706020507" pitchFamily="18" charset="2"/>
              </a:rPr>
              <a:t> year=2017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  −  </a:t>
            </a:r>
            <a:br>
              <a:rPr lang="en-US" altLang="ja-JP" sz="1700" dirty="0">
                <a:sym typeface="Symbol" panose="05050102010706020507" pitchFamily="18" charset="2"/>
              </a:rPr>
            </a:br>
            <a:r>
              <a:rPr lang="en-US" altLang="ja-JP" sz="1700" dirty="0">
                <a:sym typeface="Symbol" panose="05050102010706020507" pitchFamily="18" charset="2"/>
              </a:rPr>
              <a:t>   </a:t>
            </a:r>
            <a:r>
              <a:rPr lang="en-US" altLang="ja-JP" sz="1700" i="1" baseline="-25000" dirty="0" err="1"/>
              <a:t>course_id</a:t>
            </a:r>
            <a:r>
              <a:rPr lang="en-US" altLang="ja-JP" sz="1700" dirty="0"/>
              <a:t> (</a:t>
            </a:r>
            <a:r>
              <a:rPr lang="en-US" altLang="ja-JP" sz="1700" i="1" dirty="0">
                <a:sym typeface="Symbol" panose="05050102010706020507" pitchFamily="18" charset="2"/>
              </a:rPr>
              <a:t></a:t>
            </a:r>
            <a:r>
              <a:rPr lang="en-US" altLang="ja-JP" sz="1700" dirty="0">
                <a:sym typeface="Symbol" panose="05050102010706020507" pitchFamily="18" charset="2"/>
              </a:rPr>
              <a:t> </a:t>
            </a:r>
            <a:r>
              <a:rPr lang="en-US" altLang="ja-JP" sz="1700" i="1" baseline="-25000" dirty="0">
                <a:sym typeface="Symbol" panose="05050102010706020507" pitchFamily="18" charset="2"/>
              </a:rPr>
              <a:t>semester=</a:t>
            </a:r>
            <a:r>
              <a:rPr lang="ja-JP" altLang="en-US" sz="1700" i="1" baseline="-25000" dirty="0">
                <a:sym typeface="Symbol" panose="05050102010706020507" pitchFamily="18" charset="2"/>
              </a:rPr>
              <a:t>“</a:t>
            </a:r>
            <a:r>
              <a:rPr lang="en-US" altLang="ja-JP" sz="1700" i="1" baseline="-25000" dirty="0">
                <a:sym typeface="Symbol" panose="05050102010706020507" pitchFamily="18" charset="2"/>
              </a:rPr>
              <a:t>Spring</a:t>
            </a:r>
            <a:r>
              <a:rPr lang="ja-JP" altLang="en-US" sz="1700" i="1" baseline="-25000" dirty="0">
                <a:sym typeface="Symbol" panose="05050102010706020507" pitchFamily="18" charset="2"/>
              </a:rPr>
              <a:t>”</a:t>
            </a:r>
            <a:r>
              <a:rPr lang="en-US" altLang="ja-JP" sz="1700" i="1" baseline="-25000" dirty="0">
                <a:sym typeface="Symbol" panose="05050102010706020507" pitchFamily="18" charset="2"/>
              </a:rPr>
              <a:t>  </a:t>
            </a:r>
            <a:r>
              <a:rPr lang="el-GR" altLang="ja-JP" sz="1700" i="1" baseline="-25000" dirty="0">
                <a:sym typeface="Symbol" panose="05050102010706020507" pitchFamily="18" charset="2"/>
              </a:rPr>
              <a:t>Λ</a:t>
            </a:r>
            <a:r>
              <a:rPr lang="en-US" altLang="ja-JP" sz="1700" i="1" baseline="-25000" dirty="0">
                <a:sym typeface="Symbol" panose="05050102010706020507" pitchFamily="18" charset="2"/>
              </a:rPr>
              <a:t> year=2018 </a:t>
            </a:r>
            <a:r>
              <a:rPr lang="en-US" altLang="ja-JP" sz="1700" dirty="0">
                <a:sym typeface="Symbol" panose="05050102010706020507" pitchFamily="18" charset="2"/>
              </a:rPr>
              <a:t>(</a:t>
            </a:r>
            <a:r>
              <a:rPr lang="en-US" altLang="ja-JP" sz="1700" i="1" dirty="0">
                <a:sym typeface="Symbol" panose="05050102010706020507" pitchFamily="18" charset="2"/>
              </a:rPr>
              <a:t>section</a:t>
            </a:r>
            <a:r>
              <a:rPr lang="en-US" altLang="ja-JP" sz="1700" dirty="0">
                <a:sym typeface="Symbol" panose="05050102010706020507" pitchFamily="18" charset="2"/>
              </a:rPr>
              <a:t>))</a:t>
            </a:r>
          </a:p>
          <a:p>
            <a:endParaRPr lang="en-US" altLang="en-US" sz="1600" dirty="0">
              <a:sym typeface="Symbol" panose="05050102010706020507" pitchFamily="18" charset="2"/>
            </a:endParaRPr>
          </a:p>
          <a:p>
            <a:pPr>
              <a:buFont typeface="Monotype Sorts" charset="2"/>
              <a:buNone/>
            </a:pPr>
            <a:endParaRPr lang="en-US" altLang="en-US" sz="1600" dirty="0">
              <a:sym typeface="Symbol" panose="05050102010706020507" pitchFamily="18" charset="2"/>
            </a:endParaRPr>
          </a:p>
          <a:p>
            <a:pPr>
              <a:buFont typeface="Monotype Sorts" charset="2"/>
              <a:buNone/>
            </a:pPr>
            <a:endParaRPr lang="en-US" altLang="en-US" sz="1600" dirty="0">
              <a:sym typeface="Symbol" panose="05050102010706020507" pitchFamily="18" charset="2"/>
            </a:endParaRPr>
          </a:p>
          <a:p>
            <a:pPr>
              <a:buFont typeface="Monotype Sorts" charset="2"/>
              <a:buNone/>
            </a:pPr>
            <a:endParaRPr lang="en-US" altLang="en-US" sz="1600" dirty="0">
              <a:sym typeface="Symbol" panose="05050102010706020507" pitchFamily="18" charset="2"/>
            </a:endParaRPr>
          </a:p>
        </p:txBody>
      </p:sp>
      <p:pic>
        <p:nvPicPr>
          <p:cNvPr id="3" name="Graphic 2">
            <a:extLst>
              <a:ext uri="{FF2B5EF4-FFF2-40B4-BE49-F238E27FC236}">
                <a16:creationId xmlns:a16="http://schemas.microsoft.com/office/drawing/2014/main" xmlns="" id="{2B4CEA55-B6FE-4CA5-8F34-E2CFAC349C53}"/>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40709" r="41294" b="41353"/>
          <a:stretch/>
        </p:blipFill>
        <p:spPr>
          <a:xfrm>
            <a:off x="3971064" y="4882073"/>
            <a:ext cx="1201872" cy="98335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a:t>
            </a:r>
            <a:endParaRPr lang="en-IN" dirty="0"/>
          </a:p>
        </p:txBody>
      </p:sp>
      <p:pic>
        <p:nvPicPr>
          <p:cNvPr id="4" name="Content Placeholder 3"/>
          <p:cNvPicPr>
            <a:picLocks noGrp="1" noChangeAspect="1"/>
          </p:cNvPicPr>
          <p:nvPr>
            <p:ph idx="1"/>
          </p:nvPr>
        </p:nvPicPr>
        <p:blipFill>
          <a:blip r:embed="rId2"/>
          <a:stretch>
            <a:fillRect/>
          </a:stretch>
        </p:blipFill>
        <p:spPr>
          <a:xfrm>
            <a:off x="1514902" y="1026727"/>
            <a:ext cx="5870918" cy="4657318"/>
          </a:xfrm>
          <a:prstGeom prst="rect">
            <a:avLst/>
          </a:prstGeom>
        </p:spPr>
      </p:pic>
    </p:spTree>
    <p:extLst>
      <p:ext uri="{BB962C8B-B14F-4D97-AF65-F5344CB8AC3E}">
        <p14:creationId xmlns:p14="http://schemas.microsoft.com/office/powerpoint/2010/main" val="392839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768351" y="1102297"/>
            <a:ext cx="7594414" cy="2055431"/>
          </a:xfrm>
        </p:spPr>
        <p:txBody>
          <a:bodyPr/>
          <a:lstStyle/>
          <a:p>
            <a:r>
              <a:rPr lang="en-US" altLang="en-US" sz="1700" dirty="0">
                <a:sym typeface="Symbol" panose="05050102010706020507" pitchFamily="18" charset="2"/>
              </a:rPr>
              <a:t>Database schema -- is the logical structure of the database.</a:t>
            </a:r>
          </a:p>
          <a:p>
            <a:r>
              <a:rPr lang="en-US" altLang="en-US" sz="1700" dirty="0">
                <a:sym typeface="Symbol" panose="05050102010706020507" pitchFamily="18" charset="2"/>
              </a:rPr>
              <a:t>Database instance -- is a snapshot of the data in the database at a given instant in time. </a:t>
            </a:r>
          </a:p>
          <a:p>
            <a:r>
              <a:rPr lang="en-US" altLang="en-US" sz="1700" dirty="0">
                <a:sym typeface="Symbol" panose="05050102010706020507" pitchFamily="18" charset="2"/>
              </a:rPr>
              <a:t>Example:</a:t>
            </a:r>
          </a:p>
          <a:p>
            <a:pPr lvl="1"/>
            <a:r>
              <a:rPr lang="en-US" altLang="en-US" sz="1700" dirty="0">
                <a:sym typeface="Symbol" panose="05050102010706020507" pitchFamily="18" charset="2"/>
              </a:rPr>
              <a:t>schema:   i</a:t>
            </a:r>
            <a:r>
              <a:rPr lang="en-US" altLang="en-US" sz="1700" i="1" dirty="0">
                <a:sym typeface="Symbol" panose="05050102010706020507" pitchFamily="18" charset="2"/>
              </a:rPr>
              <a:t>nstructor</a:t>
            </a:r>
            <a:r>
              <a:rPr lang="en-US" altLang="en-US" sz="1700" dirty="0">
                <a:sym typeface="Symbol" panose="05050102010706020507" pitchFamily="18" charset="2"/>
              </a:rPr>
              <a:t> (</a:t>
            </a:r>
            <a:r>
              <a:rPr lang="en-US" altLang="en-US" sz="1700" i="1" dirty="0">
                <a:sym typeface="Symbol" panose="05050102010706020507" pitchFamily="18" charset="2"/>
              </a:rPr>
              <a:t>ID, name, dept_name, salary</a:t>
            </a:r>
            <a:r>
              <a:rPr lang="en-US" altLang="en-US" sz="1700" dirty="0">
                <a:sym typeface="Symbol" panose="05050102010706020507" pitchFamily="18" charset="2"/>
              </a:rPr>
              <a:t>)</a:t>
            </a:r>
          </a:p>
          <a:p>
            <a:pPr lvl="1"/>
            <a:r>
              <a:rPr lang="en-US" altLang="en-US" sz="1700" dirty="0">
                <a:sym typeface="Symbol" panose="05050102010706020507" pitchFamily="18" charset="2"/>
              </a:rPr>
              <a:t>Instance</a:t>
            </a:r>
            <a:r>
              <a:rPr lang="en-US" altLang="en-US" sz="1700" dirty="0" smtClean="0">
                <a:sym typeface="Symbol" panose="05050102010706020507" pitchFamily="18" charset="2"/>
              </a:rPr>
              <a:t>:                                                                   </a:t>
            </a:r>
            <a:r>
              <a:rPr lang="en-US" altLang="en-US" sz="1700" b="1" dirty="0" smtClean="0">
                <a:sym typeface="Symbol" panose="05050102010706020507" pitchFamily="18" charset="2"/>
              </a:rPr>
              <a:t>Instance</a:t>
            </a:r>
            <a:endParaRPr lang="en-US" altLang="en-US" sz="1700" b="1" dirty="0">
              <a:sym typeface="Symbol" panose="05050102010706020507" pitchFamily="18" charset="2"/>
            </a:endParaRPr>
          </a:p>
        </p:txBody>
      </p:sp>
      <p:pic>
        <p:nvPicPr>
          <p:cNvPr id="6" name="Graphic 5">
            <a:extLst>
              <a:ext uri="{FF2B5EF4-FFF2-40B4-BE49-F238E27FC236}">
                <a16:creationId xmlns:a16="http://schemas.microsoft.com/office/drawing/2014/main" xmlns="" id="{BD43850F-C798-4B0C-AB3F-7891AC78428F}"/>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1" b="12197"/>
          <a:stretch/>
        </p:blipFill>
        <p:spPr>
          <a:xfrm>
            <a:off x="4806950" y="3157728"/>
            <a:ext cx="4483051" cy="3540103"/>
          </a:xfrm>
          <a:prstGeom prst="rect">
            <a:avLst/>
          </a:prstGeom>
        </p:spPr>
      </p:pic>
      <p:sp>
        <p:nvSpPr>
          <p:cNvPr id="2" name="Rectangle 1"/>
          <p:cNvSpPr/>
          <p:nvPr/>
        </p:nvSpPr>
        <p:spPr>
          <a:xfrm>
            <a:off x="95534" y="3769372"/>
            <a:ext cx="4572000" cy="2215991"/>
          </a:xfrm>
          <a:prstGeom prst="rect">
            <a:avLst/>
          </a:prstGeom>
        </p:spPr>
        <p:txBody>
          <a:bodyPr>
            <a:spAutoFit/>
          </a:bodyPr>
          <a:lstStyle/>
          <a:p>
            <a:r>
              <a:rPr lang="en-IN" sz="1800" b="1" dirty="0" smtClean="0">
                <a:latin typeface="Palatino-Roman"/>
              </a:rPr>
              <a:t>Relational schema</a:t>
            </a:r>
            <a:r>
              <a:rPr lang="en-IN" sz="1400" b="1" dirty="0" smtClean="0">
                <a:latin typeface="Palatino-Roman"/>
              </a:rPr>
              <a:t>(related relations)</a:t>
            </a:r>
            <a:endParaRPr lang="en-IN" sz="1800" b="1" dirty="0" smtClean="0">
              <a:latin typeface="Palatino-Roman"/>
            </a:endParaRPr>
          </a:p>
          <a:p>
            <a:r>
              <a:rPr lang="en-IN" sz="2400" dirty="0" smtClean="0">
                <a:solidFill>
                  <a:srgbClr val="00FFFF"/>
                </a:solidFill>
                <a:latin typeface="Bodoni MT" panose="02070603080606020203" pitchFamily="18" charset="0"/>
              </a:rPr>
              <a:t>• </a:t>
            </a:r>
            <a:r>
              <a:rPr lang="en-IN" i="1" dirty="0" smtClean="0">
                <a:solidFill>
                  <a:srgbClr val="000000"/>
                </a:solidFill>
                <a:latin typeface="Bodoni MT" panose="02070603080606020203" pitchFamily="18" charset="0"/>
              </a:rPr>
              <a:t>student </a:t>
            </a:r>
            <a:r>
              <a:rPr lang="en-IN" dirty="0">
                <a:solidFill>
                  <a:srgbClr val="000000"/>
                </a:solidFill>
                <a:latin typeface="Bodoni MT" panose="02070603080606020203" pitchFamily="18" charset="0"/>
              </a:rPr>
              <a:t>(</a:t>
            </a:r>
            <a:r>
              <a:rPr lang="en-IN" sz="1400" i="1" dirty="0">
                <a:solidFill>
                  <a:srgbClr val="000000"/>
                </a:solidFill>
                <a:latin typeface="Bodoni MT" panose="02070603080606020203" pitchFamily="18" charset="0"/>
              </a:rPr>
              <a:t>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name</a:t>
            </a:r>
            <a:r>
              <a:rPr lang="en-IN" dirty="0">
                <a:solidFill>
                  <a:srgbClr val="000000"/>
                </a:solidFill>
                <a:latin typeface="Bodoni MT" panose="02070603080606020203" pitchFamily="18" charset="0"/>
              </a:rPr>
              <a:t>, </a:t>
            </a:r>
            <a:r>
              <a:rPr lang="en-IN" i="1" dirty="0" err="1">
                <a:solidFill>
                  <a:srgbClr val="000000"/>
                </a:solidFill>
                <a:latin typeface="Bodoni MT" panose="02070603080606020203" pitchFamily="18" charset="0"/>
              </a:rPr>
              <a:t>dept</a:t>
            </a:r>
            <a:r>
              <a:rPr lang="en-IN" i="1" dirty="0">
                <a:solidFill>
                  <a:srgbClr val="000000"/>
                </a:solidFill>
                <a:latin typeface="Bodoni MT" panose="02070603080606020203" pitchFamily="18" charset="0"/>
              </a:rPr>
              <a:t> name</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tot cred</a:t>
            </a:r>
            <a:r>
              <a:rPr lang="en-IN" dirty="0" smtClean="0">
                <a:solidFill>
                  <a:srgbClr val="000000"/>
                </a:solidFill>
                <a:latin typeface="Bodoni MT" panose="02070603080606020203" pitchFamily="18" charset="0"/>
              </a:rPr>
              <a:t>)</a:t>
            </a:r>
            <a:endParaRPr lang="en-IN" dirty="0">
              <a:solidFill>
                <a:srgbClr val="000000"/>
              </a:solidFill>
              <a:latin typeface="Bodoni MT" panose="02070603080606020203" pitchFamily="18" charset="0"/>
            </a:endParaRPr>
          </a:p>
          <a:p>
            <a:r>
              <a:rPr lang="en-IN" sz="2400" dirty="0">
                <a:solidFill>
                  <a:srgbClr val="00FFFF"/>
                </a:solidFill>
                <a:latin typeface="Bodoni MT" panose="02070603080606020203" pitchFamily="18" charset="0"/>
              </a:rPr>
              <a:t>• </a:t>
            </a:r>
            <a:r>
              <a:rPr lang="en-IN" i="1" dirty="0">
                <a:solidFill>
                  <a:srgbClr val="000000"/>
                </a:solidFill>
                <a:latin typeface="Bodoni MT" panose="02070603080606020203" pitchFamily="18" charset="0"/>
              </a:rPr>
              <a:t>advisor </a:t>
            </a:r>
            <a:r>
              <a:rPr lang="en-IN" dirty="0">
                <a:solidFill>
                  <a:srgbClr val="000000"/>
                </a:solidFill>
                <a:latin typeface="Bodoni MT" panose="02070603080606020203" pitchFamily="18" charset="0"/>
              </a:rPr>
              <a:t>(</a:t>
            </a:r>
            <a:r>
              <a:rPr lang="en-IN" i="1" dirty="0">
                <a:solidFill>
                  <a:srgbClr val="000000"/>
                </a:solidFill>
                <a:latin typeface="Bodoni MT" panose="02070603080606020203" pitchFamily="18" charset="0"/>
              </a:rPr>
              <a:t>s id</a:t>
            </a:r>
            <a:r>
              <a:rPr lang="en-IN" dirty="0">
                <a:solidFill>
                  <a:srgbClr val="000000"/>
                </a:solidFill>
                <a:latin typeface="Bodoni MT" panose="02070603080606020203" pitchFamily="18" charset="0"/>
              </a:rPr>
              <a:t>, </a:t>
            </a:r>
            <a:r>
              <a:rPr lang="en-IN" i="1" dirty="0" err="1">
                <a:solidFill>
                  <a:srgbClr val="000000"/>
                </a:solidFill>
                <a:latin typeface="Bodoni MT" panose="02070603080606020203" pitchFamily="18" charset="0"/>
              </a:rPr>
              <a:t>i</a:t>
            </a:r>
            <a:r>
              <a:rPr lang="en-IN" i="1" dirty="0">
                <a:solidFill>
                  <a:srgbClr val="000000"/>
                </a:solidFill>
                <a:latin typeface="Bodoni MT" panose="02070603080606020203" pitchFamily="18" charset="0"/>
              </a:rPr>
              <a:t> id</a:t>
            </a:r>
            <a:r>
              <a:rPr lang="en-IN" dirty="0">
                <a:solidFill>
                  <a:srgbClr val="000000"/>
                </a:solidFill>
                <a:latin typeface="Bodoni MT" panose="02070603080606020203" pitchFamily="18" charset="0"/>
              </a:rPr>
              <a:t>)</a:t>
            </a:r>
          </a:p>
          <a:p>
            <a:r>
              <a:rPr lang="en-IN" sz="2400" dirty="0">
                <a:solidFill>
                  <a:srgbClr val="00FFFF"/>
                </a:solidFill>
                <a:latin typeface="Bodoni MT" panose="02070603080606020203" pitchFamily="18" charset="0"/>
              </a:rPr>
              <a:t>• </a:t>
            </a:r>
            <a:r>
              <a:rPr lang="en-IN" i="1" dirty="0">
                <a:solidFill>
                  <a:srgbClr val="000000"/>
                </a:solidFill>
                <a:latin typeface="Bodoni MT" panose="02070603080606020203" pitchFamily="18" charset="0"/>
              </a:rPr>
              <a:t>takes </a:t>
            </a:r>
            <a:r>
              <a:rPr lang="en-IN" dirty="0">
                <a:solidFill>
                  <a:srgbClr val="000000"/>
                </a:solidFill>
                <a:latin typeface="Bodoni MT" panose="02070603080606020203" pitchFamily="18" charset="0"/>
              </a:rPr>
              <a:t>(</a:t>
            </a:r>
            <a:r>
              <a:rPr lang="en-IN" sz="1400" i="1" dirty="0">
                <a:solidFill>
                  <a:srgbClr val="000000"/>
                </a:solidFill>
                <a:latin typeface="Bodoni MT" panose="02070603080606020203" pitchFamily="18" charset="0"/>
              </a:rPr>
              <a:t>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course 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sec 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semester</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year</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grade</a:t>
            </a:r>
            <a:r>
              <a:rPr lang="en-IN" dirty="0">
                <a:solidFill>
                  <a:srgbClr val="000000"/>
                </a:solidFill>
                <a:latin typeface="Bodoni MT" panose="02070603080606020203" pitchFamily="18" charset="0"/>
              </a:rPr>
              <a:t>)</a:t>
            </a:r>
          </a:p>
          <a:p>
            <a:r>
              <a:rPr lang="en-IN" sz="2400" dirty="0">
                <a:solidFill>
                  <a:srgbClr val="00FFFF"/>
                </a:solidFill>
                <a:latin typeface="Bodoni MT" panose="02070603080606020203" pitchFamily="18" charset="0"/>
              </a:rPr>
              <a:t>• </a:t>
            </a:r>
            <a:r>
              <a:rPr lang="en-IN" i="1" dirty="0">
                <a:solidFill>
                  <a:srgbClr val="000000"/>
                </a:solidFill>
                <a:latin typeface="Bodoni MT" panose="02070603080606020203" pitchFamily="18" charset="0"/>
              </a:rPr>
              <a:t>classroom </a:t>
            </a:r>
            <a:r>
              <a:rPr lang="en-IN" dirty="0">
                <a:solidFill>
                  <a:srgbClr val="000000"/>
                </a:solidFill>
                <a:latin typeface="Bodoni MT" panose="02070603080606020203" pitchFamily="18" charset="0"/>
              </a:rPr>
              <a:t>(</a:t>
            </a:r>
            <a:r>
              <a:rPr lang="en-IN" i="1" dirty="0">
                <a:solidFill>
                  <a:srgbClr val="000000"/>
                </a:solidFill>
                <a:latin typeface="Bodoni MT" panose="02070603080606020203" pitchFamily="18" charset="0"/>
              </a:rPr>
              <a:t>building</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room number</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capacity</a:t>
            </a:r>
            <a:r>
              <a:rPr lang="en-IN" dirty="0">
                <a:solidFill>
                  <a:srgbClr val="000000"/>
                </a:solidFill>
                <a:latin typeface="Bodoni MT" panose="02070603080606020203" pitchFamily="18" charset="0"/>
              </a:rPr>
              <a:t>)</a:t>
            </a:r>
          </a:p>
          <a:p>
            <a:r>
              <a:rPr lang="en-IN" sz="2400" dirty="0">
                <a:solidFill>
                  <a:srgbClr val="00FFFF"/>
                </a:solidFill>
                <a:latin typeface="Bodoni MT" panose="02070603080606020203" pitchFamily="18" charset="0"/>
              </a:rPr>
              <a:t>• </a:t>
            </a:r>
            <a:r>
              <a:rPr lang="en-IN" i="1" dirty="0">
                <a:solidFill>
                  <a:srgbClr val="000000"/>
                </a:solidFill>
                <a:latin typeface="Bodoni MT" panose="02070603080606020203" pitchFamily="18" charset="0"/>
              </a:rPr>
              <a:t>time slot </a:t>
            </a:r>
            <a:r>
              <a:rPr lang="en-IN" dirty="0">
                <a:solidFill>
                  <a:srgbClr val="000000"/>
                </a:solidFill>
                <a:latin typeface="Bodoni MT" panose="02070603080606020203" pitchFamily="18" charset="0"/>
              </a:rPr>
              <a:t>(</a:t>
            </a:r>
            <a:r>
              <a:rPr lang="en-IN" i="1" dirty="0">
                <a:solidFill>
                  <a:srgbClr val="000000"/>
                </a:solidFill>
                <a:latin typeface="Bodoni MT" panose="02070603080606020203" pitchFamily="18" charset="0"/>
              </a:rPr>
              <a:t>time slot 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day</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start time</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end time</a:t>
            </a:r>
            <a:r>
              <a:rPr lang="en-IN" dirty="0">
                <a:solidFill>
                  <a:srgbClr val="000000"/>
                </a:solidFill>
                <a:latin typeface="Bodoni MT" panose="02070603080606020203" pitchFamily="18" charset="0"/>
              </a:rPr>
              <a:t>)</a:t>
            </a:r>
            <a:endParaRPr lang="en-IN" dirty="0">
              <a:latin typeface="Bodoni MT" panose="02070603080606020203"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6.4 Division operator </a:t>
            </a:r>
            <a:endParaRPr lang="en-IN" dirty="0"/>
          </a:p>
        </p:txBody>
      </p:sp>
      <p:sp>
        <p:nvSpPr>
          <p:cNvPr id="3" name="Content Placeholder 2"/>
          <p:cNvSpPr>
            <a:spLocks noGrp="1"/>
          </p:cNvSpPr>
          <p:nvPr>
            <p:ph idx="1"/>
          </p:nvPr>
        </p:nvSpPr>
        <p:spPr/>
        <p:txBody>
          <a:bodyPr/>
          <a:lstStyle/>
          <a:p>
            <a:r>
              <a:rPr lang="en-IN" dirty="0"/>
              <a:t>The division operator takes as input </a:t>
            </a:r>
            <a:r>
              <a:rPr lang="en-IN" dirty="0" smtClean="0"/>
              <a:t>two relations</a:t>
            </a:r>
            <a:r>
              <a:rPr lang="en-IN" dirty="0"/>
              <a:t>, called the dividend relation (</a:t>
            </a:r>
            <a:r>
              <a:rPr lang="en-IN" i="1" dirty="0"/>
              <a:t>r </a:t>
            </a:r>
            <a:r>
              <a:rPr lang="en-IN" dirty="0" smtClean="0"/>
              <a:t>on scheme </a:t>
            </a:r>
            <a:r>
              <a:rPr lang="en-IN" i="1" dirty="0"/>
              <a:t>R</a:t>
            </a:r>
            <a:r>
              <a:rPr lang="en-IN" dirty="0"/>
              <a:t>) and the divisor relation (</a:t>
            </a:r>
            <a:r>
              <a:rPr lang="en-IN" i="1" dirty="0"/>
              <a:t>s </a:t>
            </a:r>
            <a:r>
              <a:rPr lang="en-IN" dirty="0" smtClean="0"/>
              <a:t>on scheme </a:t>
            </a:r>
            <a:r>
              <a:rPr lang="en-IN" i="1" dirty="0"/>
              <a:t>S) </a:t>
            </a:r>
            <a:r>
              <a:rPr lang="en-IN" dirty="0"/>
              <a:t>such that all the attributes in </a:t>
            </a:r>
            <a:r>
              <a:rPr lang="en-IN" i="1" dirty="0"/>
              <a:t>S </a:t>
            </a:r>
            <a:r>
              <a:rPr lang="en-IN" dirty="0" smtClean="0"/>
              <a:t>also appear </a:t>
            </a:r>
            <a:r>
              <a:rPr lang="en-IN" dirty="0"/>
              <a:t>in </a:t>
            </a:r>
            <a:r>
              <a:rPr lang="en-IN" i="1" dirty="0"/>
              <a:t>R </a:t>
            </a:r>
            <a:r>
              <a:rPr lang="en-IN" dirty="0"/>
              <a:t>and </a:t>
            </a:r>
            <a:r>
              <a:rPr lang="en-IN" i="1" dirty="0"/>
              <a:t>S </a:t>
            </a:r>
            <a:r>
              <a:rPr lang="en-IN" dirty="0"/>
              <a:t>is not empty. </a:t>
            </a:r>
            <a:endParaRPr lang="en-IN" dirty="0" smtClean="0"/>
          </a:p>
          <a:p>
            <a:r>
              <a:rPr lang="en-IN" dirty="0" smtClean="0"/>
              <a:t>The </a:t>
            </a:r>
            <a:r>
              <a:rPr lang="en-IN" dirty="0"/>
              <a:t>output </a:t>
            </a:r>
            <a:r>
              <a:rPr lang="en-IN" dirty="0" smtClean="0"/>
              <a:t>of the </a:t>
            </a:r>
            <a:r>
              <a:rPr lang="en-IN" dirty="0"/>
              <a:t>division operation is a relation on scheme </a:t>
            </a:r>
            <a:r>
              <a:rPr lang="en-IN" i="1" dirty="0" smtClean="0"/>
              <a:t>R </a:t>
            </a:r>
            <a:r>
              <a:rPr lang="en-IN" dirty="0" smtClean="0"/>
              <a:t>with </a:t>
            </a:r>
            <a:r>
              <a:rPr lang="en-IN" dirty="0"/>
              <a:t>all the attributes common with </a:t>
            </a:r>
            <a:r>
              <a:rPr lang="en-IN" i="1" dirty="0"/>
              <a:t>S</a:t>
            </a:r>
            <a:r>
              <a:rPr lang="en-IN" dirty="0"/>
              <a:t>.</a:t>
            </a:r>
          </a:p>
        </p:txBody>
      </p:sp>
      <p:pic>
        <p:nvPicPr>
          <p:cNvPr id="4" name="Picture 3"/>
          <p:cNvPicPr>
            <a:picLocks noChangeAspect="1"/>
          </p:cNvPicPr>
          <p:nvPr/>
        </p:nvPicPr>
        <p:blipFill>
          <a:blip r:embed="rId2"/>
          <a:stretch>
            <a:fillRect/>
          </a:stretch>
        </p:blipFill>
        <p:spPr>
          <a:xfrm>
            <a:off x="1716881" y="2752298"/>
            <a:ext cx="5810250" cy="3810000"/>
          </a:xfrm>
          <a:prstGeom prst="rect">
            <a:avLst/>
          </a:prstGeom>
        </p:spPr>
      </p:pic>
    </p:spTree>
    <p:extLst>
      <p:ext uri="{BB962C8B-B14F-4D97-AF65-F5344CB8AC3E}">
        <p14:creationId xmlns:p14="http://schemas.microsoft.com/office/powerpoint/2010/main" val="3686091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pic>
        <p:nvPicPr>
          <p:cNvPr id="5" name="Picture 4"/>
          <p:cNvPicPr>
            <a:picLocks noChangeAspect="1"/>
          </p:cNvPicPr>
          <p:nvPr/>
        </p:nvPicPr>
        <p:blipFill>
          <a:blip r:embed="rId2"/>
          <a:stretch>
            <a:fillRect/>
          </a:stretch>
        </p:blipFill>
        <p:spPr>
          <a:xfrm>
            <a:off x="4103001" y="1193800"/>
            <a:ext cx="4895850" cy="3638550"/>
          </a:xfrm>
          <a:prstGeom prst="rect">
            <a:avLst/>
          </a:prstGeom>
        </p:spPr>
      </p:pic>
      <p:sp>
        <p:nvSpPr>
          <p:cNvPr id="6" name="Content Placeholder 5"/>
          <p:cNvSpPr>
            <a:spLocks noGrp="1"/>
          </p:cNvSpPr>
          <p:nvPr>
            <p:ph idx="1"/>
          </p:nvPr>
        </p:nvSpPr>
        <p:spPr/>
        <p:txBody>
          <a:bodyPr/>
          <a:lstStyle/>
          <a:p>
            <a:endParaRPr lang="en-IN" dirty="0"/>
          </a:p>
        </p:txBody>
      </p:sp>
      <p:pic>
        <p:nvPicPr>
          <p:cNvPr id="7" name="Picture 6"/>
          <p:cNvPicPr>
            <a:picLocks noChangeAspect="1"/>
          </p:cNvPicPr>
          <p:nvPr/>
        </p:nvPicPr>
        <p:blipFill>
          <a:blip r:embed="rId3"/>
          <a:stretch>
            <a:fillRect/>
          </a:stretch>
        </p:blipFill>
        <p:spPr>
          <a:xfrm>
            <a:off x="245162" y="1093788"/>
            <a:ext cx="3400425" cy="3838575"/>
          </a:xfrm>
          <a:prstGeom prst="rect">
            <a:avLst/>
          </a:prstGeom>
        </p:spPr>
      </p:pic>
    </p:spTree>
    <p:extLst>
      <p:ext uri="{BB962C8B-B14F-4D97-AF65-F5344CB8AC3E}">
        <p14:creationId xmlns:p14="http://schemas.microsoft.com/office/powerpoint/2010/main" val="11638582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smtClean="0"/>
              <a:t>6.5 The </a:t>
            </a:r>
            <a:r>
              <a:rPr lang="en-US" altLang="en-US" sz="2800" dirty="0"/>
              <a:t>Rename Operation </a:t>
            </a:r>
          </a:p>
        </p:txBody>
      </p:sp>
      <p:sp>
        <p:nvSpPr>
          <p:cNvPr id="7170" name="Rectangle 3"/>
          <p:cNvSpPr>
            <a:spLocks noGrp="1" noChangeArrowheads="1"/>
          </p:cNvSpPr>
          <p:nvPr>
            <p:ph type="body" idx="1"/>
          </p:nvPr>
        </p:nvSpPr>
        <p:spPr>
          <a:xfrm>
            <a:off x="768350" y="1077913"/>
            <a:ext cx="7683191" cy="5118171"/>
          </a:xfrm>
        </p:spPr>
        <p:txBody>
          <a:bodyPr/>
          <a:lstStyle/>
          <a:p>
            <a:r>
              <a:rPr lang="en-US" altLang="en-US" sz="1700" dirty="0"/>
              <a:t>The results of relational-algebra expressions do not have a name that we can use to refer to them.  The  rename operator,  </a:t>
            </a:r>
            <a:r>
              <a:rPr lang="en-US" altLang="en-US" sz="1700" i="1" dirty="0">
                <a:sym typeface="Symbol" panose="05050102010706020507" pitchFamily="18" charset="2"/>
              </a:rPr>
              <a:t> ,</a:t>
            </a:r>
            <a:r>
              <a:rPr lang="en-US" altLang="en-US" sz="1700" dirty="0">
                <a:sym typeface="Symbol" panose="05050102010706020507" pitchFamily="18" charset="2"/>
              </a:rPr>
              <a:t>  is provided </a:t>
            </a:r>
            <a:r>
              <a:rPr lang="en-US" altLang="en-US" sz="1700" i="1" dirty="0">
                <a:sym typeface="Symbol" panose="05050102010706020507" pitchFamily="18" charset="2"/>
              </a:rPr>
              <a:t> </a:t>
            </a:r>
            <a:r>
              <a:rPr lang="en-US" altLang="en-US" sz="1700" dirty="0">
                <a:sym typeface="Symbol" panose="05050102010706020507" pitchFamily="18" charset="2"/>
              </a:rPr>
              <a:t>for that purpose</a:t>
            </a:r>
          </a:p>
          <a:p>
            <a:r>
              <a:rPr lang="en-US" altLang="en-US" sz="1700" dirty="0"/>
              <a:t>The expression:</a:t>
            </a:r>
          </a:p>
          <a:p>
            <a:pPr>
              <a:buNone/>
            </a:pPr>
            <a:r>
              <a:rPr lang="en-US" altLang="en-US" sz="1700" dirty="0"/>
              <a:t>                  </a:t>
            </a:r>
            <a:r>
              <a:rPr lang="en-US" altLang="en-US" i="1" dirty="0" smtClean="0">
                <a:sym typeface="Symbol" panose="05050102010706020507" pitchFamily="18" charset="2"/>
              </a:rPr>
              <a:t></a:t>
            </a:r>
            <a:r>
              <a:rPr lang="en-US" altLang="en-US" i="1" baseline="-25000" dirty="0" smtClean="0">
                <a:sym typeface="Symbol" panose="05050102010706020507" pitchFamily="18" charset="2"/>
              </a:rPr>
              <a:t>x</a:t>
            </a:r>
            <a:r>
              <a:rPr lang="en-US" altLang="en-US" i="1" dirty="0" smtClean="0">
                <a:sym typeface="Symbol" panose="05050102010706020507" pitchFamily="18" charset="2"/>
              </a:rPr>
              <a:t> </a:t>
            </a:r>
            <a:r>
              <a:rPr lang="en-US" altLang="en-US" sz="1700" dirty="0">
                <a:sym typeface="Symbol" panose="05050102010706020507" pitchFamily="18" charset="2"/>
              </a:rPr>
              <a:t>(</a:t>
            </a:r>
            <a:r>
              <a:rPr lang="en-US" altLang="en-US" sz="1700" i="1" dirty="0">
                <a:sym typeface="Symbol" panose="05050102010706020507" pitchFamily="18" charset="2"/>
              </a:rPr>
              <a:t>E</a:t>
            </a:r>
            <a:r>
              <a:rPr lang="en-US" altLang="en-US" sz="1700" dirty="0">
                <a:sym typeface="Symbol" panose="05050102010706020507" pitchFamily="18" charset="2"/>
              </a:rPr>
              <a:t>)</a:t>
            </a:r>
          </a:p>
          <a:p>
            <a:pPr>
              <a:buFont typeface="+mj-lt"/>
              <a:buAutoNum type="arabicPeriod"/>
            </a:pPr>
            <a:r>
              <a:rPr lang="en-US" altLang="en-US" sz="1700" dirty="0" smtClean="0">
                <a:sym typeface="Symbol" panose="05050102010706020507" pitchFamily="18" charset="2"/>
              </a:rPr>
              <a:t>Returns </a:t>
            </a:r>
            <a:r>
              <a:rPr lang="en-US" altLang="en-US" sz="1700" dirty="0">
                <a:sym typeface="Symbol" panose="05050102010706020507" pitchFamily="18" charset="2"/>
              </a:rPr>
              <a:t>the result of expression </a:t>
            </a:r>
            <a:r>
              <a:rPr lang="en-US" altLang="en-US" sz="1700" i="1" dirty="0">
                <a:sym typeface="Symbol" panose="05050102010706020507" pitchFamily="18" charset="2"/>
              </a:rPr>
              <a:t>E</a:t>
            </a:r>
            <a:r>
              <a:rPr lang="en-US" altLang="en-US" sz="1700" dirty="0">
                <a:sym typeface="Symbol" panose="05050102010706020507" pitchFamily="18" charset="2"/>
              </a:rPr>
              <a:t> under the name </a:t>
            </a:r>
            <a:r>
              <a:rPr lang="en-US" altLang="en-US" sz="1700" i="1" dirty="0" smtClean="0">
                <a:sym typeface="Symbol" panose="05050102010706020507" pitchFamily="18" charset="2"/>
              </a:rPr>
              <a:t>x</a:t>
            </a:r>
          </a:p>
          <a:p>
            <a:pPr>
              <a:buFont typeface="+mj-lt"/>
              <a:buAutoNum type="arabicPeriod"/>
            </a:pPr>
            <a:r>
              <a:rPr lang="en-US" altLang="en-US" sz="1800" i="1" dirty="0">
                <a:sym typeface="Symbol" panose="05050102010706020507" pitchFamily="18" charset="2"/>
              </a:rPr>
              <a:t>	</a:t>
            </a:r>
            <a:r>
              <a:rPr lang="en-US" altLang="en-US" sz="1800" i="1" dirty="0" smtClean="0">
                <a:sym typeface="Symbol" panose="05050102010706020507" pitchFamily="18" charset="2"/>
              </a:rPr>
              <a:t> </a:t>
            </a:r>
            <a:r>
              <a:rPr lang="en-US" altLang="en-US" sz="2400" i="1" dirty="0" smtClean="0">
                <a:sym typeface="Symbol" panose="05050102010706020507" pitchFamily="18" charset="2"/>
              </a:rPr>
              <a:t></a:t>
            </a:r>
            <a:r>
              <a:rPr lang="en-US" altLang="en-US" sz="2400" i="1" baseline="-25000" dirty="0" err="1" smtClean="0">
                <a:sym typeface="Symbol" panose="05050102010706020507" pitchFamily="18" charset="2"/>
              </a:rPr>
              <a:t>Phys_teacher</a:t>
            </a:r>
            <a:r>
              <a:rPr lang="en-US" altLang="en-US" sz="2400" dirty="0" smtClean="0">
                <a:sym typeface="Symbol" panose="05050102010706020507" pitchFamily="18" charset="2"/>
              </a:rPr>
              <a:t>[</a:t>
            </a:r>
            <a:r>
              <a:rPr lang="en-US" altLang="en-US" sz="2400" i="1" dirty="0" smtClean="0">
                <a:sym typeface="Symbol" panose="05050102010706020507" pitchFamily="18" charset="2"/>
              </a:rPr>
              <a:t></a:t>
            </a:r>
            <a:r>
              <a:rPr lang="en-US" altLang="en-US" sz="2400" dirty="0" smtClean="0">
                <a:sym typeface="Symbol" panose="05050102010706020507" pitchFamily="18" charset="2"/>
              </a:rPr>
              <a:t> </a:t>
            </a:r>
            <a:r>
              <a:rPr lang="en-US" altLang="en-US" sz="2000" i="1" baseline="-25000" dirty="0" err="1">
                <a:sym typeface="Symbol" panose="05050102010706020507" pitchFamily="18" charset="2"/>
              </a:rPr>
              <a:t>dept_name</a:t>
            </a:r>
            <a:r>
              <a:rPr lang="en-US" altLang="en-US" sz="2000" i="1" baseline="-25000" dirty="0">
                <a:sym typeface="Symbol" panose="05050102010706020507" pitchFamily="18" charset="2"/>
              </a:rPr>
              <a:t>=</a:t>
            </a:r>
            <a:r>
              <a:rPr lang="ja-JP" altLang="en-US" sz="2000" i="1" baseline="-25000" dirty="0">
                <a:sym typeface="Symbol" panose="05050102010706020507" pitchFamily="18" charset="2"/>
              </a:rPr>
              <a:t>“</a:t>
            </a:r>
            <a:r>
              <a:rPr lang="en-US" altLang="ja-JP" sz="2000" i="1" baseline="-25000" dirty="0">
                <a:sym typeface="Symbol" panose="05050102010706020507" pitchFamily="18" charset="2"/>
              </a:rPr>
              <a:t>Physics</a:t>
            </a:r>
            <a:r>
              <a:rPr lang="ja-JP" altLang="en-US" sz="2000" i="1" baseline="-25000" dirty="0">
                <a:sym typeface="Symbol" panose="05050102010706020507" pitchFamily="18" charset="2"/>
              </a:rPr>
              <a:t>” </a:t>
            </a:r>
            <a:r>
              <a:rPr lang="en-US" altLang="ja-JP" sz="2000" dirty="0">
                <a:sym typeface="Symbol" panose="05050102010706020507" pitchFamily="18" charset="2"/>
              </a:rPr>
              <a:t>(</a:t>
            </a:r>
            <a:r>
              <a:rPr lang="en-US" altLang="ja-JP" sz="2000" i="1" dirty="0" smtClean="0">
                <a:sym typeface="Symbol" panose="05050102010706020507" pitchFamily="18" charset="2"/>
              </a:rPr>
              <a:t>instructor</a:t>
            </a:r>
            <a:r>
              <a:rPr lang="en-US" altLang="ja-JP" sz="2000" dirty="0" smtClean="0">
                <a:sym typeface="Symbol" panose="05050102010706020507" pitchFamily="18" charset="2"/>
              </a:rPr>
              <a:t>)]</a:t>
            </a:r>
            <a:endParaRPr lang="en-US" altLang="ja-JP" sz="2000" dirty="0">
              <a:sym typeface="Symbol" panose="05050102010706020507" pitchFamily="18" charset="2"/>
            </a:endParaRPr>
          </a:p>
          <a:p>
            <a:pPr>
              <a:buFont typeface="+mj-lt"/>
              <a:buAutoNum type="arabicPeriod"/>
            </a:pPr>
            <a:r>
              <a:rPr lang="en-US" altLang="en-US" sz="1800" i="1" dirty="0" smtClean="0">
                <a:sym typeface="Symbol" panose="05050102010706020507" pitchFamily="18" charset="2"/>
              </a:rPr>
              <a:t>         </a:t>
            </a:r>
            <a:r>
              <a:rPr lang="en-US" altLang="en-US" sz="2400" i="1" dirty="0" smtClean="0">
                <a:sym typeface="Symbol" panose="05050102010706020507" pitchFamily="18" charset="2"/>
              </a:rPr>
              <a:t></a:t>
            </a:r>
            <a:r>
              <a:rPr lang="en-US" altLang="en-US" sz="2400" i="1" baseline="-25000" dirty="0">
                <a:sym typeface="Symbol" panose="05050102010706020507" pitchFamily="18" charset="2"/>
              </a:rPr>
              <a:t>x/y </a:t>
            </a:r>
            <a:r>
              <a:rPr lang="en-US" altLang="en-US" sz="2400" dirty="0">
                <a:sym typeface="Symbol" panose="05050102010706020507" pitchFamily="18" charset="2"/>
              </a:rPr>
              <a:t>(</a:t>
            </a:r>
            <a:r>
              <a:rPr lang="en-US" altLang="en-US" sz="2400" i="1" dirty="0">
                <a:sym typeface="Symbol" panose="05050102010706020507" pitchFamily="18" charset="2"/>
              </a:rPr>
              <a:t>R</a:t>
            </a:r>
            <a:r>
              <a:rPr lang="en-US" altLang="en-US" sz="2400" dirty="0">
                <a:sym typeface="Symbol" panose="05050102010706020507" pitchFamily="18" charset="2"/>
              </a:rPr>
              <a:t>) </a:t>
            </a:r>
            <a:r>
              <a:rPr lang="en-US" altLang="en-US" sz="1800" dirty="0" smtClean="0">
                <a:sym typeface="Symbol" panose="05050102010706020507" pitchFamily="18" charset="2"/>
              </a:rPr>
              <a:t>:</a:t>
            </a:r>
            <a:r>
              <a:rPr lang="en-US" altLang="en-US" dirty="0">
                <a:sym typeface="Symbol" panose="05050102010706020507" pitchFamily="18" charset="2"/>
              </a:rPr>
              <a:t>i.e. attribute y </a:t>
            </a:r>
            <a:r>
              <a:rPr lang="en-US" altLang="en-US" sz="1800" i="1" dirty="0" smtClean="0">
                <a:sym typeface="Symbol" panose="05050102010706020507" pitchFamily="18" charset="2"/>
              </a:rPr>
              <a:t>of relation</a:t>
            </a:r>
            <a:r>
              <a:rPr lang="en-US" altLang="en-US" sz="1800" dirty="0" smtClean="0">
                <a:sym typeface="Symbol" panose="05050102010706020507" pitchFamily="18" charset="2"/>
              </a:rPr>
              <a:t> </a:t>
            </a:r>
            <a:r>
              <a:rPr lang="en-US" altLang="en-US" dirty="0" smtClean="0">
                <a:sym typeface="Symbol" panose="05050102010706020507" pitchFamily="18" charset="2"/>
              </a:rPr>
              <a:t> </a:t>
            </a:r>
            <a:r>
              <a:rPr lang="en-US" altLang="en-US" dirty="0">
                <a:sym typeface="Symbol" panose="05050102010706020507" pitchFamily="18" charset="2"/>
              </a:rPr>
              <a:t>R is now renamed as </a:t>
            </a:r>
            <a:r>
              <a:rPr lang="en-US" altLang="en-US" dirty="0" smtClean="0">
                <a:sym typeface="Symbol" panose="05050102010706020507" pitchFamily="18" charset="2"/>
              </a:rPr>
              <a:t>x</a:t>
            </a:r>
          </a:p>
          <a:p>
            <a:pPr>
              <a:buFont typeface="+mj-lt"/>
              <a:buAutoNum type="arabicPeriod"/>
            </a:pPr>
            <a:r>
              <a:rPr lang="en-US" altLang="en-US" sz="2400" i="1" dirty="0" smtClean="0">
                <a:sym typeface="Symbol" panose="05050102010706020507" pitchFamily="18" charset="2"/>
              </a:rPr>
              <a:t>       </a:t>
            </a:r>
            <a:r>
              <a:rPr lang="en-US" altLang="en-US" sz="2400" i="1" baseline="-25000" dirty="0">
                <a:sym typeface="Symbol" panose="05050102010706020507" pitchFamily="18" charset="2"/>
              </a:rPr>
              <a:t>B</a:t>
            </a:r>
            <a:r>
              <a:rPr lang="en-US" altLang="en-US" sz="2400" i="1" dirty="0" smtClean="0">
                <a:sym typeface="Symbol" panose="05050102010706020507" pitchFamily="18" charset="2"/>
              </a:rPr>
              <a:t> </a:t>
            </a:r>
            <a:r>
              <a:rPr lang="en-US" altLang="en-US" sz="2400" dirty="0" smtClean="0">
                <a:sym typeface="Symbol" panose="05050102010706020507" pitchFamily="18" charset="2"/>
              </a:rPr>
              <a:t>(</a:t>
            </a:r>
            <a:r>
              <a:rPr lang="en-US" altLang="en-US" sz="2400" i="1" dirty="0">
                <a:sym typeface="Symbol" panose="05050102010706020507" pitchFamily="18" charset="2"/>
              </a:rPr>
              <a:t>A</a:t>
            </a:r>
            <a:r>
              <a:rPr lang="en-US" altLang="en-US" sz="2400" dirty="0" smtClean="0">
                <a:sym typeface="Symbol" panose="05050102010706020507" pitchFamily="18" charset="2"/>
              </a:rPr>
              <a:t>) </a:t>
            </a:r>
            <a:r>
              <a:rPr lang="en-US" altLang="en-US" dirty="0" smtClean="0">
                <a:sym typeface="Symbol" panose="05050102010706020507" pitchFamily="18" charset="2"/>
              </a:rPr>
              <a:t>: relation A is now renamed as B</a:t>
            </a:r>
            <a:endParaRPr lang="en-US" altLang="en-US" dirty="0">
              <a:sym typeface="Symbol" panose="05050102010706020507" pitchFamily="18" charset="2"/>
            </a:endParaRPr>
          </a:p>
          <a:p>
            <a:pPr>
              <a:buFont typeface="+mj-lt"/>
              <a:buAutoNum type="arabicPeriod"/>
            </a:pPr>
            <a:endParaRPr lang="en-US" altLang="en-US" dirty="0"/>
          </a:p>
          <a:p>
            <a:pPr>
              <a:buFont typeface="+mj-lt"/>
              <a:buAutoNum type="arabicPeriod"/>
            </a:pPr>
            <a:endParaRPr lang="en-US"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smtClean="0"/>
              <a:t>6.6 The </a:t>
            </a:r>
            <a:r>
              <a:rPr lang="en-US" altLang="en-US" sz="2800" dirty="0"/>
              <a:t>Assignment  Operation </a:t>
            </a:r>
          </a:p>
        </p:txBody>
      </p:sp>
      <p:sp>
        <p:nvSpPr>
          <p:cNvPr id="7170" name="Rectangle 3"/>
          <p:cNvSpPr>
            <a:spLocks noGrp="1" noChangeArrowheads="1"/>
          </p:cNvSpPr>
          <p:nvPr>
            <p:ph type="body" idx="1"/>
          </p:nvPr>
        </p:nvSpPr>
        <p:spPr>
          <a:xfrm>
            <a:off x="768350" y="1071563"/>
            <a:ext cx="7656322" cy="4835207"/>
          </a:xfrm>
        </p:spPr>
        <p:txBody>
          <a:bodyPr/>
          <a:lstStyle/>
          <a:p>
            <a:r>
              <a:rPr lang="en-US" altLang="en-US" sz="1700" dirty="0"/>
              <a:t>It is convenient at times to write a relational-algebra expression by assigning parts of it to temporary relation variables.  </a:t>
            </a:r>
          </a:p>
          <a:p>
            <a:r>
              <a:rPr lang="en-US" altLang="en-US" sz="1700" dirty="0"/>
              <a:t>The assignment  operation is  denoted by </a:t>
            </a:r>
            <a:r>
              <a:rPr lang="en-US" altLang="en-US" sz="1700" dirty="0">
                <a:sym typeface="Symbol" panose="05050102010706020507" pitchFamily="18" charset="2"/>
              </a:rPr>
              <a:t></a:t>
            </a:r>
            <a:r>
              <a:rPr lang="en-US" altLang="en-US" sz="1700" dirty="0">
                <a:sym typeface="Wingdings" pitchFamily="2" charset="2"/>
              </a:rPr>
              <a:t> and </a:t>
            </a:r>
            <a:r>
              <a:rPr lang="en-US" altLang="en-US" sz="1700" dirty="0"/>
              <a:t>works like assignment in a programming language.</a:t>
            </a:r>
          </a:p>
          <a:p>
            <a:pPr>
              <a:lnSpc>
                <a:spcPct val="90000"/>
              </a:lnSpc>
              <a:tabLst>
                <a:tab pos="1658938" algn="l"/>
                <a:tab pos="3149600" algn="ctr"/>
                <a:tab pos="3425825" algn="l"/>
              </a:tabLst>
            </a:pPr>
            <a:r>
              <a:rPr lang="en-US" altLang="en-US" sz="1700" dirty="0"/>
              <a:t>Example: Find all </a:t>
            </a:r>
            <a:r>
              <a:rPr lang="en-US" altLang="en-US" sz="1700" dirty="0">
                <a:sym typeface="Symbol" panose="05050102010706020507" pitchFamily="18" charset="2"/>
              </a:rPr>
              <a:t>instructor in the “Physics” and Music department.</a:t>
            </a:r>
            <a:br>
              <a:rPr lang="en-US" altLang="en-US" sz="1700" dirty="0">
                <a:sym typeface="Symbol" panose="05050102010706020507" pitchFamily="18" charset="2"/>
              </a:rPr>
            </a:br>
            <a:r>
              <a:rPr lang="en-US" altLang="en-US" sz="1700" dirty="0">
                <a:sym typeface="Symbol" panose="05050102010706020507" pitchFamily="18" charset="2"/>
              </a:rPr>
              <a:t/>
            </a:r>
            <a:br>
              <a:rPr lang="en-US" altLang="en-US" sz="1700" dirty="0">
                <a:sym typeface="Symbol" panose="05050102010706020507" pitchFamily="18" charset="2"/>
              </a:rPr>
            </a:br>
            <a:r>
              <a:rPr lang="en-US" altLang="en-US" sz="1700" dirty="0">
                <a:sym typeface="Symbol" panose="05050102010706020507" pitchFamily="18" charset="2"/>
              </a:rPr>
              <a:t>         </a:t>
            </a:r>
            <a:r>
              <a:rPr lang="en-US" altLang="en-US" sz="1800" i="1" dirty="0">
                <a:sym typeface="Symbol" panose="05050102010706020507" pitchFamily="18" charset="2"/>
              </a:rPr>
              <a:t>Physics</a:t>
            </a:r>
            <a:r>
              <a:rPr lang="en-US" altLang="en-US" sz="1800" dirty="0">
                <a:sym typeface="Symbol" panose="05050102010706020507" pitchFamily="18" charset="2"/>
              </a:rPr>
              <a:t> </a:t>
            </a:r>
            <a:r>
              <a:rPr lang="en-US" altLang="en-US" sz="1800" b="1" dirty="0">
                <a:sym typeface="Wingdings" pitchFamily="2" charset="2"/>
              </a:rPr>
              <a:t> </a:t>
            </a:r>
            <a:r>
              <a:rPr lang="en-US" altLang="en-US" sz="2000" i="1" dirty="0">
                <a:sym typeface="Symbol" panose="05050102010706020507" pitchFamily="18" charset="2"/>
              </a:rPr>
              <a:t></a:t>
            </a:r>
            <a:r>
              <a:rPr lang="en-US" altLang="en-US" sz="2000" dirty="0">
                <a:sym typeface="Symbol" panose="05050102010706020507" pitchFamily="18" charset="2"/>
              </a:rPr>
              <a:t> </a:t>
            </a:r>
            <a:r>
              <a:rPr lang="en-US" altLang="en-US" sz="1800" i="1" baseline="-25000" dirty="0">
                <a:sym typeface="Symbol" panose="05050102010706020507" pitchFamily="18" charset="2"/>
              </a:rPr>
              <a:t>dept_name=</a:t>
            </a:r>
            <a:r>
              <a:rPr lang="ja-JP" altLang="en-US" sz="1800" i="1" baseline="-25000" dirty="0">
                <a:sym typeface="Symbol" panose="05050102010706020507" pitchFamily="18" charset="2"/>
              </a:rPr>
              <a:t>“</a:t>
            </a:r>
            <a:r>
              <a:rPr lang="en-US" altLang="ja-JP" sz="1800" i="1" baseline="-25000" dirty="0">
                <a:sym typeface="Symbol" panose="05050102010706020507" pitchFamily="18" charset="2"/>
              </a:rPr>
              <a:t>Physics</a:t>
            </a:r>
            <a:r>
              <a:rPr lang="ja-JP" altLang="en-US" sz="1800" i="1" baseline="-25000" dirty="0">
                <a:sym typeface="Symbol" panose="05050102010706020507" pitchFamily="18" charset="2"/>
              </a:rPr>
              <a:t>” </a:t>
            </a:r>
            <a:r>
              <a:rPr lang="en-US" altLang="ja-JP" sz="1800" dirty="0">
                <a:sym typeface="Symbol" panose="05050102010706020507" pitchFamily="18" charset="2"/>
              </a:rPr>
              <a:t>(</a:t>
            </a:r>
            <a:r>
              <a:rPr lang="en-US" altLang="ja-JP" sz="1800" i="1" dirty="0">
                <a:sym typeface="Symbol" panose="05050102010706020507" pitchFamily="18" charset="2"/>
              </a:rPr>
              <a:t>instructor</a:t>
            </a:r>
            <a:r>
              <a:rPr lang="en-US" altLang="ja-JP" sz="1800" dirty="0">
                <a:sym typeface="Symbol" panose="05050102010706020507" pitchFamily="18" charset="2"/>
              </a:rPr>
              <a:t>)</a:t>
            </a:r>
          </a:p>
          <a:p>
            <a:pPr lvl="1">
              <a:lnSpc>
                <a:spcPct val="90000"/>
              </a:lnSpc>
              <a:buNone/>
              <a:tabLst>
                <a:tab pos="1658938" algn="l"/>
                <a:tab pos="3149600" algn="ctr"/>
                <a:tab pos="3425825" algn="l"/>
              </a:tabLst>
            </a:pPr>
            <a:r>
              <a:rPr lang="en-US" altLang="en-US" sz="1800" dirty="0">
                <a:sym typeface="Symbol" panose="05050102010706020507" pitchFamily="18" charset="2"/>
              </a:rPr>
              <a:t>       </a:t>
            </a:r>
            <a:r>
              <a:rPr lang="en-US" altLang="en-US" sz="1800" i="1" dirty="0">
                <a:sym typeface="Symbol" panose="05050102010706020507" pitchFamily="18" charset="2"/>
              </a:rPr>
              <a:t>Music</a:t>
            </a:r>
            <a:r>
              <a:rPr lang="en-US" altLang="en-US" sz="1800" dirty="0">
                <a:sym typeface="Symbol" panose="05050102010706020507" pitchFamily="18" charset="2"/>
              </a:rPr>
              <a:t> </a:t>
            </a:r>
            <a:r>
              <a:rPr lang="en-US" altLang="en-US" sz="1800" b="1" dirty="0">
                <a:sym typeface="Wingdings" pitchFamily="2" charset="2"/>
              </a:rPr>
              <a:t> </a:t>
            </a:r>
            <a:r>
              <a:rPr lang="en-US" altLang="en-US" sz="2000" i="1" dirty="0">
                <a:sym typeface="Symbol" panose="05050102010706020507" pitchFamily="18" charset="2"/>
              </a:rPr>
              <a:t></a:t>
            </a:r>
            <a:r>
              <a:rPr lang="en-US" altLang="en-US" sz="2000" dirty="0">
                <a:sym typeface="Symbol" panose="05050102010706020507" pitchFamily="18" charset="2"/>
              </a:rPr>
              <a:t> </a:t>
            </a:r>
            <a:r>
              <a:rPr lang="en-US" altLang="en-US" sz="2000" i="1" baseline="-25000" dirty="0">
                <a:sym typeface="Symbol" panose="05050102010706020507" pitchFamily="18" charset="2"/>
              </a:rPr>
              <a:t>dept_name=</a:t>
            </a:r>
            <a:r>
              <a:rPr lang="ja-JP" altLang="en-US" sz="2000" i="1" baseline="-25000" dirty="0">
                <a:sym typeface="Symbol" panose="05050102010706020507" pitchFamily="18" charset="2"/>
              </a:rPr>
              <a:t>“</a:t>
            </a:r>
            <a:r>
              <a:rPr lang="en-US" altLang="ja-JP" sz="2000" i="1" baseline="-25000" dirty="0">
                <a:sym typeface="Symbol" panose="05050102010706020507" pitchFamily="18" charset="2"/>
              </a:rPr>
              <a:t>Music” </a:t>
            </a:r>
            <a:r>
              <a:rPr lang="en-US" altLang="ja-JP" sz="1800" dirty="0">
                <a:sym typeface="Symbol" panose="05050102010706020507" pitchFamily="18" charset="2"/>
              </a:rPr>
              <a:t>(</a:t>
            </a:r>
            <a:r>
              <a:rPr lang="en-US" altLang="ja-JP" sz="1800" i="1" dirty="0">
                <a:sym typeface="Symbol" panose="05050102010706020507" pitchFamily="18" charset="2"/>
              </a:rPr>
              <a:t>instructor</a:t>
            </a:r>
            <a:r>
              <a:rPr lang="en-US" altLang="ja-JP" sz="1800" dirty="0">
                <a:sym typeface="Symbol" panose="05050102010706020507" pitchFamily="18" charset="2"/>
              </a:rPr>
              <a:t>)</a:t>
            </a:r>
          </a:p>
          <a:p>
            <a:pPr lvl="1">
              <a:lnSpc>
                <a:spcPct val="90000"/>
              </a:lnSpc>
              <a:buNone/>
              <a:tabLst>
                <a:tab pos="1658938" algn="l"/>
                <a:tab pos="3149600" algn="ctr"/>
                <a:tab pos="3425825" algn="l"/>
              </a:tabLst>
            </a:pPr>
            <a:r>
              <a:rPr lang="en-US" altLang="en-US" sz="1800" dirty="0">
                <a:sym typeface="Symbol" panose="05050102010706020507" pitchFamily="18" charset="2"/>
              </a:rPr>
              <a:t>       </a:t>
            </a:r>
            <a:r>
              <a:rPr lang="en-US" altLang="en-US" sz="1800" i="1" dirty="0">
                <a:sym typeface="Symbol" panose="05050102010706020507" pitchFamily="18" charset="2"/>
              </a:rPr>
              <a:t>Physics</a:t>
            </a:r>
            <a:r>
              <a:rPr lang="en-US" altLang="en-US" sz="1800" dirty="0">
                <a:sym typeface="Symbol" panose="05050102010706020507" pitchFamily="18" charset="2"/>
              </a:rPr>
              <a:t> </a:t>
            </a:r>
            <a:r>
              <a:rPr lang="en-US" altLang="en-US" sz="1800" dirty="0"/>
              <a:t> </a:t>
            </a:r>
            <a:r>
              <a:rPr lang="en-US" altLang="en-US" sz="1800" dirty="0">
                <a:sym typeface="Symbol" panose="05050102010706020507" pitchFamily="18" charset="2"/>
              </a:rPr>
              <a:t> </a:t>
            </a:r>
            <a:r>
              <a:rPr lang="en-US" altLang="en-US" sz="1800" i="1" dirty="0">
                <a:sym typeface="Symbol" panose="05050102010706020507" pitchFamily="18" charset="2"/>
              </a:rPr>
              <a:t>Music</a:t>
            </a:r>
          </a:p>
          <a:p>
            <a:pPr lvl="1">
              <a:lnSpc>
                <a:spcPct val="90000"/>
              </a:lnSpc>
              <a:buNone/>
              <a:tabLst>
                <a:tab pos="1658938" algn="l"/>
                <a:tab pos="3149600" algn="ctr"/>
                <a:tab pos="3425825" algn="l"/>
              </a:tabLst>
            </a:pPr>
            <a:r>
              <a:rPr lang="en-US" altLang="en-US" sz="900" dirty="0">
                <a:sym typeface="Symbol" panose="05050102010706020507" pitchFamily="18" charset="2"/>
              </a:rPr>
              <a:t> </a:t>
            </a:r>
          </a:p>
          <a:p>
            <a:pPr>
              <a:tabLst>
                <a:tab pos="1658938" algn="l"/>
                <a:tab pos="3149600" algn="ctr"/>
                <a:tab pos="3425825" algn="l"/>
              </a:tabLst>
            </a:pPr>
            <a:r>
              <a:rPr lang="en-US" altLang="en-US" sz="1700"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658938" algn="l"/>
                <a:tab pos="3149600" algn="ctr"/>
                <a:tab pos="3425825" algn="l"/>
              </a:tabLst>
            </a:pPr>
            <a:endParaRPr lang="en-US"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Equivalent Queries</a:t>
            </a:r>
          </a:p>
        </p:txBody>
      </p:sp>
      <p:sp>
        <p:nvSpPr>
          <p:cNvPr id="7170" name="Rectangle 3"/>
          <p:cNvSpPr>
            <a:spLocks noGrp="1" noChangeArrowheads="1"/>
          </p:cNvSpPr>
          <p:nvPr>
            <p:ph type="body" idx="1"/>
          </p:nvPr>
        </p:nvSpPr>
        <p:spPr>
          <a:xfrm>
            <a:off x="768350" y="1096740"/>
            <a:ext cx="7683192" cy="4664519"/>
          </a:xfrm>
        </p:spPr>
        <p:txBody>
          <a:bodyPr/>
          <a:lstStyle/>
          <a:p>
            <a:r>
              <a:rPr lang="en-US" altLang="en-US" sz="1700" dirty="0"/>
              <a:t>There is more than one way to write a query in relational algebra. </a:t>
            </a:r>
          </a:p>
          <a:p>
            <a:r>
              <a:rPr lang="en-US" altLang="en-US" sz="1700" dirty="0"/>
              <a:t>Example:  Find information about courses taught by instructors in the Physics department with salary greater than 90,000</a:t>
            </a:r>
          </a:p>
          <a:p>
            <a:r>
              <a:rPr lang="en-US" altLang="en-US" sz="1700" dirty="0"/>
              <a:t>Query 1</a:t>
            </a:r>
          </a:p>
          <a:p>
            <a:pPr>
              <a:buNone/>
            </a:pPr>
            <a:r>
              <a:rPr lang="en-US" altLang="en-US" sz="1700" i="1"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instructor</a:t>
            </a:r>
            <a:r>
              <a:rPr lang="en-US" altLang="ja-JP" sz="1700" dirty="0">
                <a:sym typeface="Symbol" panose="05050102010706020507" pitchFamily="18" charset="2"/>
              </a:rPr>
              <a:t>)</a:t>
            </a:r>
          </a:p>
          <a:p>
            <a:pPr>
              <a:buNone/>
            </a:pPr>
            <a:r>
              <a:rPr lang="en-US" altLang="ja-JP" sz="800" dirty="0">
                <a:sym typeface="Symbol" panose="05050102010706020507" pitchFamily="18" charset="2"/>
              </a:rPr>
              <a:t> </a:t>
            </a:r>
          </a:p>
          <a:p>
            <a:r>
              <a:rPr lang="en-US" altLang="en-US" sz="1700" dirty="0">
                <a:sym typeface="Symbol" panose="05050102010706020507" pitchFamily="18" charset="2"/>
              </a:rPr>
              <a:t>Query 2</a:t>
            </a:r>
            <a:endParaRPr lang="en-US" altLang="en-US" sz="1700" dirty="0"/>
          </a:p>
          <a:p>
            <a:pPr>
              <a:buNone/>
            </a:pPr>
            <a:r>
              <a:rPr lang="en-US" altLang="en-US" sz="1700" i="1"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sz="1700" dirty="0">
                <a:sym typeface="Symbol" panose="05050102010706020507" pitchFamily="18" charset="2"/>
              </a:rPr>
              <a:t>(</a:t>
            </a:r>
            <a:r>
              <a:rPr lang="en-US" altLang="ja-JP" sz="1700" i="1" dirty="0">
                <a:sym typeface="Symbol" panose="05050102010706020507" pitchFamily="18" charset="2"/>
              </a:rPr>
              <a:t>instructor</a:t>
            </a:r>
            <a:r>
              <a:rPr lang="en-US" altLang="ja-JP" sz="1700" dirty="0">
                <a:sym typeface="Symbol" panose="05050102010706020507" pitchFamily="18" charset="2"/>
              </a:rPr>
              <a:t>))</a:t>
            </a:r>
          </a:p>
          <a:p>
            <a:pPr>
              <a:buNone/>
            </a:pPr>
            <a:r>
              <a:rPr lang="en-US" altLang="ja-JP" sz="800" dirty="0">
                <a:sym typeface="Symbol" panose="05050102010706020507" pitchFamily="18" charset="2"/>
              </a:rPr>
              <a:t> </a:t>
            </a:r>
          </a:p>
          <a:p>
            <a:pPr>
              <a:lnSpc>
                <a:spcPct val="90000"/>
              </a:lnSpc>
              <a:tabLst>
                <a:tab pos="1658938" algn="l"/>
                <a:tab pos="3149600" algn="ctr"/>
                <a:tab pos="3425825" algn="l"/>
              </a:tabLst>
            </a:pPr>
            <a:r>
              <a:rPr lang="en-US" altLang="en-US" sz="1700" dirty="0">
                <a:sym typeface="Symbol" panose="05050102010706020507" pitchFamily="18" charset="2"/>
              </a:rPr>
              <a:t>The two queries are not identical; they are, however, equivalent -- they give the same result on any database.</a:t>
            </a:r>
          </a:p>
          <a:p>
            <a:pPr>
              <a:lnSpc>
                <a:spcPct val="90000"/>
              </a:lnSpc>
              <a:tabLst>
                <a:tab pos="1658938" algn="l"/>
                <a:tab pos="3149600" algn="ctr"/>
                <a:tab pos="3425825" algn="l"/>
              </a:tabLst>
            </a:pPr>
            <a:endParaRPr lang="en-US" altLang="en-US" dirty="0">
              <a:sym typeface="Symbol" panose="05050102010706020507" pitchFamily="18" charset="2"/>
            </a:endParaRPr>
          </a:p>
          <a:p>
            <a:pPr>
              <a:lnSpc>
                <a:spcPct val="90000"/>
              </a:lnSpc>
              <a:tabLst>
                <a:tab pos="1658938" algn="l"/>
                <a:tab pos="3149600" algn="ctr"/>
                <a:tab pos="3425825" algn="l"/>
              </a:tabLst>
            </a:pPr>
            <a:endParaRPr lang="en-US" altLang="en-US" dirty="0">
              <a:sym typeface="Symbol" panose="05050102010706020507" pitchFamily="18" charset="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sz="2800"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768349" y="1138873"/>
                <a:ext cx="7638803" cy="4506023"/>
              </a:xfrm>
            </p:spPr>
            <p:txBody>
              <a:bodyPr/>
              <a:lstStyle/>
              <a:p>
                <a:r>
                  <a:rPr lang="en-US" altLang="en-US" sz="1700" dirty="0"/>
                  <a:t>There is more than one way to write a query in relational algebra. </a:t>
                </a:r>
              </a:p>
              <a:p>
                <a:r>
                  <a:rPr lang="en-US" altLang="en-US" sz="1700" dirty="0"/>
                  <a:t>Example:  Find information about courses taught by instructors in the Physics department</a:t>
                </a:r>
              </a:p>
              <a:p>
                <a:r>
                  <a:rPr lang="en-US" altLang="en-US" sz="1700" dirty="0"/>
                  <a:t>Query 1</a:t>
                </a:r>
              </a:p>
              <a:p>
                <a:pPr marL="0" indent="0">
                  <a:buNone/>
                </a:pPr>
                <a:r>
                  <a:rPr lang="en-US" altLang="en-US" sz="1700" i="1" dirty="0">
                    <a:sym typeface="Symbol" panose="05050102010706020507" pitchFamily="18" charset="2"/>
                  </a:rPr>
                  <a:t>       </a:t>
                </a:r>
                <a:r>
                  <a:rPr lang="en-US" altLang="en-US" i="1" dirty="0">
                    <a:sym typeface="Symbol" panose="05050102010706020507" pitchFamily="18" charset="2"/>
                  </a:rPr>
                  <a:t></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sz="1700" i="1" dirty="0">
                    <a:sym typeface="Symbol" panose="05050102010706020507" pitchFamily="18" charset="2"/>
                  </a:rPr>
                  <a:t>(i</a:t>
                </a:r>
                <a:r>
                  <a:rPr lang="en-US" altLang="en-US" sz="1700" i="1" dirty="0">
                    <a:sym typeface="Symbol" panose="05050102010706020507" pitchFamily="18" charset="2"/>
                  </a:rPr>
                  <a:t>nstructor</a:t>
                </a:r>
                <a:r>
                  <a:rPr lang="en-US" altLang="en-US" sz="1700" dirty="0">
                    <a:sym typeface="Symbol" panose="05050102010706020507" pitchFamily="18" charset="2"/>
                  </a:rPr>
                  <a:t>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m:t>
                        </m:r>
                      </m:e>
                      <m:sub>
                        <m:r>
                          <a:rPr lang="en-US" sz="1700" i="1">
                            <a:latin typeface="Cambria Math" panose="02040503050406030204" pitchFamily="18" charset="0"/>
                          </a:rPr>
                          <m:t> </m:t>
                        </m:r>
                      </m:sub>
                    </m:sSub>
                  </m:oMath>
                </a14:m>
                <a:r>
                  <a:rPr lang="en-US" i="1" baseline="-25000" dirty="0"/>
                  <a:t>instructor.ID = teaches.ID</a:t>
                </a:r>
                <a:r>
                  <a:rPr lang="en-US" baseline="-25000" dirty="0"/>
                  <a:t> </a:t>
                </a:r>
                <a:r>
                  <a:rPr lang="en-US" sz="1700" i="1" dirty="0"/>
                  <a:t>teaches)</a:t>
                </a:r>
                <a:endParaRPr lang="en-US" altLang="en-US" sz="1700" dirty="0"/>
              </a:p>
              <a:p>
                <a:pPr>
                  <a:buNone/>
                </a:pPr>
                <a:r>
                  <a:rPr lang="en-US" altLang="ja-JP" sz="800" dirty="0">
                    <a:sym typeface="Symbol" panose="05050102010706020507" pitchFamily="18" charset="2"/>
                  </a:rPr>
                  <a:t> </a:t>
                </a:r>
              </a:p>
              <a:p>
                <a:r>
                  <a:rPr lang="en-US" altLang="en-US" sz="1700" dirty="0">
                    <a:sym typeface="Symbol" panose="05050102010706020507" pitchFamily="18" charset="2"/>
                  </a:rPr>
                  <a:t>Query 2</a:t>
                </a:r>
                <a:endParaRPr lang="en-US" altLang="en-US" sz="1700" dirty="0"/>
              </a:p>
              <a:p>
                <a:pPr>
                  <a:buNone/>
                </a:pPr>
                <a:r>
                  <a:rPr lang="en-US" altLang="en-US" sz="1700" i="1" dirty="0">
                    <a:sym typeface="Symbol" panose="05050102010706020507" pitchFamily="18" charset="2"/>
                  </a:rPr>
                  <a:t>       (</a:t>
                </a:r>
                <a:r>
                  <a:rPr lang="en-US" altLang="en-US" i="1" dirty="0">
                    <a:sym typeface="Symbol" panose="05050102010706020507" pitchFamily="18" charset="2"/>
                  </a:rPr>
                  <a:t></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sz="1700" i="1" dirty="0">
                    <a:sym typeface="Symbol" panose="05050102010706020507" pitchFamily="18" charset="2"/>
                  </a:rPr>
                  <a:t>(i</a:t>
                </a:r>
                <a:r>
                  <a:rPr lang="en-US" altLang="en-US" sz="1700" i="1" dirty="0">
                    <a:sym typeface="Symbol" panose="05050102010706020507" pitchFamily="18" charset="2"/>
                  </a:rPr>
                  <a:t>nstructor))</a:t>
                </a:r>
                <a:r>
                  <a:rPr lang="en-US" altLang="en-US" sz="1700" dirty="0">
                    <a:sym typeface="Symbol" panose="05050102010706020507" pitchFamily="18" charset="2"/>
                  </a:rPr>
                  <a:t>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m:t>
                        </m:r>
                      </m:e>
                      <m:sub>
                        <m:r>
                          <a:rPr lang="en-US" sz="1700" i="1">
                            <a:latin typeface="Cambria Math" panose="02040503050406030204" pitchFamily="18" charset="0"/>
                          </a:rPr>
                          <m:t> </m:t>
                        </m:r>
                      </m:sub>
                    </m:sSub>
                  </m:oMath>
                </a14:m>
                <a:r>
                  <a:rPr lang="en-US" i="1" baseline="-25000" dirty="0"/>
                  <a:t>instructor.ID = teaches.ID</a:t>
                </a:r>
                <a:r>
                  <a:rPr lang="en-US" baseline="-25000" dirty="0"/>
                  <a:t> </a:t>
                </a:r>
                <a:r>
                  <a:rPr lang="en-US" sz="1700" i="1" dirty="0"/>
                  <a:t>teaches</a:t>
                </a:r>
              </a:p>
              <a:p>
                <a:pPr>
                  <a:buNone/>
                </a:pPr>
                <a:r>
                  <a:rPr lang="en-US" altLang="ja-JP" sz="800" dirty="0">
                    <a:sym typeface="Symbol" panose="05050102010706020507" pitchFamily="18" charset="2"/>
                  </a:rPr>
                  <a:t> </a:t>
                </a:r>
              </a:p>
              <a:p>
                <a:pPr>
                  <a:lnSpc>
                    <a:spcPct val="90000"/>
                  </a:lnSpc>
                  <a:tabLst>
                    <a:tab pos="1658938" algn="l"/>
                    <a:tab pos="3149600" algn="ctr"/>
                    <a:tab pos="3425825" algn="l"/>
                  </a:tabLst>
                </a:pPr>
                <a:r>
                  <a:rPr lang="en-US" altLang="en-US" sz="1700" dirty="0">
                    <a:sym typeface="Symbol" panose="05050102010706020507" pitchFamily="18" charset="2"/>
                  </a:rPr>
                  <a:t>The two queries are not identical; they are, however, equivalent -- they give the same result on any database.</a:t>
                </a:r>
              </a:p>
              <a:p>
                <a:pPr>
                  <a:lnSpc>
                    <a:spcPct val="90000"/>
                  </a:lnSpc>
                  <a:tabLst>
                    <a:tab pos="1658938" algn="l"/>
                    <a:tab pos="3149600" algn="ctr"/>
                    <a:tab pos="3425825" algn="l"/>
                  </a:tabLst>
                </a:pPr>
                <a:endParaRPr lang="en-US" altLang="en-US" dirty="0">
                  <a:sym typeface="Symbol" panose="05050102010706020507" pitchFamily="18" charset="2"/>
                </a:endParaRPr>
              </a:p>
              <a:p>
                <a:pPr>
                  <a:lnSpc>
                    <a:spcPct val="90000"/>
                  </a:lnSpc>
                  <a:tabLst>
                    <a:tab pos="1658938" algn="l"/>
                    <a:tab pos="3149600" algn="ctr"/>
                    <a:tab pos="3425825"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768349" y="1138873"/>
                <a:ext cx="7638803" cy="4506023"/>
              </a:xfrm>
              <a:blipFill>
                <a:blip r:embed="rId3"/>
                <a:stretch>
                  <a:fillRect l="-559" t="-677"/>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Exercise</a:t>
            </a:r>
            <a:endParaRPr lang="en-IN" dirty="0"/>
          </a:p>
        </p:txBody>
      </p:sp>
      <p:sp>
        <p:nvSpPr>
          <p:cNvPr id="3" name="Content Placeholder 2"/>
          <p:cNvSpPr>
            <a:spLocks noGrp="1"/>
          </p:cNvSpPr>
          <p:nvPr>
            <p:ph idx="1"/>
          </p:nvPr>
        </p:nvSpPr>
        <p:spPr>
          <a:xfrm>
            <a:off x="768350" y="889071"/>
            <a:ext cx="7707313" cy="4903787"/>
          </a:xfrm>
        </p:spPr>
        <p:txBody>
          <a:bodyPr/>
          <a:lstStyle/>
          <a:p>
            <a:pPr marL="0" indent="0">
              <a:buNone/>
            </a:pPr>
            <a:r>
              <a:rPr lang="en-IN" sz="1600" b="1" dirty="0" smtClean="0"/>
              <a:t>1. </a:t>
            </a:r>
            <a:r>
              <a:rPr lang="en-IN" sz="1600" dirty="0" smtClean="0"/>
              <a:t>Consider </a:t>
            </a:r>
            <a:r>
              <a:rPr lang="en-IN" sz="1600" dirty="0"/>
              <a:t>the relations r</a:t>
            </a:r>
            <a:r>
              <a:rPr lang="en-IN" sz="1600" baseline="-25000" dirty="0"/>
              <a:t>1</a:t>
            </a:r>
            <a:r>
              <a:rPr lang="en-IN" sz="1600" dirty="0"/>
              <a:t>(P, Q, R) and r</a:t>
            </a:r>
            <a:r>
              <a:rPr lang="en-IN" sz="1600" baseline="-25000" dirty="0"/>
              <a:t>2</a:t>
            </a:r>
            <a:r>
              <a:rPr lang="en-IN" sz="1600" dirty="0"/>
              <a:t>(R, S, T) with primary keys P and R respectively. The relation r</a:t>
            </a:r>
            <a:r>
              <a:rPr lang="en-IN" sz="1600" baseline="-25000" dirty="0"/>
              <a:t>1</a:t>
            </a:r>
            <a:r>
              <a:rPr lang="en-IN" sz="1600" dirty="0"/>
              <a:t> contains 2000 tuples and r</a:t>
            </a:r>
            <a:r>
              <a:rPr lang="en-IN" sz="1600" baseline="-25000" dirty="0"/>
              <a:t>2</a:t>
            </a:r>
            <a:r>
              <a:rPr lang="en-IN" sz="1600" dirty="0"/>
              <a:t> contains 2500 tuples. The </a:t>
            </a:r>
            <a:r>
              <a:rPr lang="en-IN" sz="1600" dirty="0" smtClean="0"/>
              <a:t>maximum </a:t>
            </a:r>
            <a:r>
              <a:rPr lang="en-IN" sz="1600" dirty="0"/>
              <a:t>size of the join r</a:t>
            </a:r>
            <a:r>
              <a:rPr lang="en-IN" sz="1600" baseline="-25000" dirty="0"/>
              <a:t>1</a:t>
            </a:r>
            <a:r>
              <a:rPr lang="en-IN" sz="1600" dirty="0"/>
              <a:t>⋈ r</a:t>
            </a:r>
            <a:r>
              <a:rPr lang="en-IN" sz="1600" baseline="-25000" dirty="0"/>
              <a:t>2</a:t>
            </a:r>
            <a:r>
              <a:rPr lang="en-IN" sz="1600" dirty="0"/>
              <a:t> </a:t>
            </a:r>
            <a:r>
              <a:rPr lang="en-IN" sz="1600" dirty="0" smtClean="0"/>
              <a:t>is.</a:t>
            </a:r>
          </a:p>
          <a:p>
            <a:pPr marL="0" indent="0">
              <a:buNone/>
            </a:pPr>
            <a:r>
              <a:rPr lang="pt-BR" sz="1600" b="1" dirty="0" smtClean="0"/>
              <a:t>(A)</a:t>
            </a:r>
            <a:r>
              <a:rPr lang="pt-BR" sz="1600" dirty="0" smtClean="0"/>
              <a:t> 2000</a:t>
            </a:r>
            <a:r>
              <a:rPr lang="pt-BR" sz="1600" dirty="0"/>
              <a:t/>
            </a:r>
            <a:br>
              <a:rPr lang="pt-BR" sz="1600" dirty="0"/>
            </a:br>
            <a:r>
              <a:rPr lang="pt-BR" sz="1600" b="1" dirty="0"/>
              <a:t>(B)</a:t>
            </a:r>
            <a:r>
              <a:rPr lang="pt-BR" sz="1600" dirty="0"/>
              <a:t> 2500</a:t>
            </a:r>
            <a:br>
              <a:rPr lang="pt-BR" sz="1600" dirty="0"/>
            </a:br>
            <a:r>
              <a:rPr lang="pt-BR" sz="1600" b="1" dirty="0"/>
              <a:t>(C)</a:t>
            </a:r>
            <a:r>
              <a:rPr lang="pt-BR" sz="1600" dirty="0"/>
              <a:t> 4500</a:t>
            </a:r>
            <a:br>
              <a:rPr lang="pt-BR" sz="1600" dirty="0"/>
            </a:br>
            <a:r>
              <a:rPr lang="pt-BR" sz="1600" b="1" dirty="0"/>
              <a:t>(D)</a:t>
            </a:r>
            <a:r>
              <a:rPr lang="pt-BR" sz="1600" dirty="0"/>
              <a:t> </a:t>
            </a:r>
            <a:r>
              <a:rPr lang="pt-BR" sz="1600" dirty="0" smtClean="0"/>
              <a:t>5000</a:t>
            </a:r>
          </a:p>
          <a:p>
            <a:pPr marL="0" indent="0">
              <a:buNone/>
            </a:pPr>
            <a:endParaRPr lang="pt-BR" sz="1600" dirty="0" smtClean="0"/>
          </a:p>
          <a:p>
            <a:pPr marL="0" indent="0">
              <a:buNone/>
            </a:pPr>
            <a:r>
              <a:rPr lang="en-IN" sz="1600" b="1" dirty="0" smtClean="0"/>
              <a:t>2. </a:t>
            </a:r>
            <a:r>
              <a:rPr lang="en-IN" sz="1600" dirty="0" smtClean="0"/>
              <a:t>Consider </a:t>
            </a:r>
            <a:r>
              <a:rPr lang="en-IN" sz="1600" dirty="0"/>
              <a:t>a database table T containing two columns X and Y each of type integer. After the creation of the table, one record (X=1, Y=1) is inserted in the table.</a:t>
            </a:r>
          </a:p>
          <a:p>
            <a:pPr marL="0" indent="0">
              <a:buNone/>
            </a:pPr>
            <a:r>
              <a:rPr lang="en-IN" sz="1600" dirty="0"/>
              <a:t>Let </a:t>
            </a:r>
            <a:r>
              <a:rPr lang="en-IN" sz="1600" dirty="0" smtClean="0"/>
              <a:t>MX </a:t>
            </a:r>
            <a:r>
              <a:rPr lang="en-IN" sz="1600" dirty="0"/>
              <a:t>and </a:t>
            </a:r>
            <a:r>
              <a:rPr lang="en-IN" sz="1600" dirty="0" smtClean="0"/>
              <a:t>MY </a:t>
            </a:r>
            <a:r>
              <a:rPr lang="en-IN" sz="1600" dirty="0"/>
              <a:t>denote the respective maximum values of X and Y among all records in the table at any point in time. Using MX and MY, new records are inserted in the table 128 times with X and Y values being MX+1, 2*MY+1 respectively. It may be noted that each time after the insertion, values of MX and MY change. What will be the output of the following SQL query after the steps mentioned above are carried </a:t>
            </a:r>
            <a:r>
              <a:rPr lang="en-IN" sz="1600" dirty="0" smtClean="0"/>
              <a:t>out?</a:t>
            </a:r>
          </a:p>
          <a:p>
            <a:pPr marL="0" indent="0">
              <a:buNone/>
            </a:pPr>
            <a:r>
              <a:rPr lang="en-IN" sz="1600" dirty="0"/>
              <a:t>	</a:t>
            </a:r>
            <a:r>
              <a:rPr lang="en-IN" sz="1600" dirty="0" smtClean="0"/>
              <a:t>	SELECT </a:t>
            </a:r>
            <a:r>
              <a:rPr lang="en-IN" sz="1600" dirty="0"/>
              <a:t>Y FROM T WHERE X=7; </a:t>
            </a:r>
            <a:r>
              <a:rPr lang="en-IN" sz="1600" dirty="0" smtClean="0"/>
              <a:t> </a:t>
            </a:r>
            <a:endParaRPr lang="en-IN" sz="1600" dirty="0"/>
          </a:p>
        </p:txBody>
      </p:sp>
    </p:spTree>
    <p:extLst>
      <p:ext uri="{BB962C8B-B14F-4D97-AF65-F5344CB8AC3E}">
        <p14:creationId xmlns:p14="http://schemas.microsoft.com/office/powerpoint/2010/main" val="32475044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1</a:t>
            </a:r>
            <a:endParaRPr lang="en-IN" dirty="0"/>
          </a:p>
        </p:txBody>
      </p:sp>
      <p:sp>
        <p:nvSpPr>
          <p:cNvPr id="3" name="Content Placeholder 2"/>
          <p:cNvSpPr>
            <a:spLocks noGrp="1"/>
          </p:cNvSpPr>
          <p:nvPr>
            <p:ph idx="1"/>
          </p:nvPr>
        </p:nvSpPr>
        <p:spPr/>
        <p:txBody>
          <a:bodyPr/>
          <a:lstStyle/>
          <a:p>
            <a:pPr marL="0" indent="0">
              <a:buNone/>
            </a:pPr>
            <a:r>
              <a:rPr lang="en-IN" b="1" i="1" dirty="0">
                <a:latin typeface="Arial" panose="020B0604020202020204" pitchFamily="34" charset="0"/>
                <a:cs typeface="Arial" panose="020B0604020202020204" pitchFamily="34" charset="0"/>
              </a:rPr>
              <a:t>employee</a:t>
            </a:r>
            <a:r>
              <a:rPr lang="en-IN" i="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IN" i="1" dirty="0" smtClean="0">
                <a:latin typeface="Arial" panose="020B0604020202020204" pitchFamily="34" charset="0"/>
                <a:cs typeface="Arial" panose="020B0604020202020204" pitchFamily="34" charset="0"/>
              </a:rPr>
              <a:t>name</a:t>
            </a:r>
            <a:r>
              <a:rPr lang="en-IN" dirty="0">
                <a:latin typeface="Arial" panose="020B0604020202020204" pitchFamily="34" charset="0"/>
                <a:cs typeface="Arial" panose="020B0604020202020204" pitchFamily="34" charset="0"/>
              </a:rPr>
              <a:t>, </a:t>
            </a:r>
            <a:r>
              <a:rPr lang="en-IN" i="1" dirty="0">
                <a:latin typeface="Arial" panose="020B0604020202020204" pitchFamily="34" charset="0"/>
                <a:cs typeface="Arial" panose="020B0604020202020204" pitchFamily="34" charset="0"/>
              </a:rPr>
              <a:t>street</a:t>
            </a:r>
            <a:r>
              <a:rPr lang="en-IN" dirty="0">
                <a:latin typeface="Arial" panose="020B0604020202020204" pitchFamily="34" charset="0"/>
                <a:cs typeface="Arial" panose="020B0604020202020204" pitchFamily="34" charset="0"/>
              </a:rPr>
              <a:t>, </a:t>
            </a:r>
            <a:r>
              <a:rPr lang="en-IN" i="1" dirty="0">
                <a:latin typeface="Arial" panose="020B0604020202020204" pitchFamily="34" charset="0"/>
                <a:cs typeface="Arial" panose="020B0604020202020204" pitchFamily="34" charset="0"/>
              </a:rPr>
              <a:t>city</a:t>
            </a:r>
            <a:r>
              <a:rPr lang="en-IN" dirty="0">
                <a:latin typeface="Arial" panose="020B0604020202020204" pitchFamily="34" charset="0"/>
                <a:cs typeface="Arial" panose="020B0604020202020204" pitchFamily="34" charset="0"/>
              </a:rPr>
              <a:t>)</a:t>
            </a:r>
          </a:p>
          <a:p>
            <a:pPr marL="0" indent="0">
              <a:buNone/>
            </a:pPr>
            <a:r>
              <a:rPr lang="en-IN" b="1" i="1" dirty="0">
                <a:latin typeface="Arial" panose="020B0604020202020204" pitchFamily="34" charset="0"/>
                <a:cs typeface="Arial" panose="020B0604020202020204" pitchFamily="34" charset="0"/>
              </a:rPr>
              <a:t>works</a:t>
            </a:r>
            <a:r>
              <a:rPr lang="en-IN" i="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IN" i="1" dirty="0" smtClean="0">
                <a:latin typeface="Arial" panose="020B0604020202020204" pitchFamily="34" charset="0"/>
                <a:cs typeface="Arial" panose="020B0604020202020204" pitchFamily="34" charset="0"/>
              </a:rPr>
              <a:t>name</a:t>
            </a:r>
            <a:r>
              <a:rPr lang="en-IN" dirty="0">
                <a:latin typeface="Arial" panose="020B0604020202020204" pitchFamily="34" charset="0"/>
                <a:cs typeface="Arial" panose="020B0604020202020204" pitchFamily="34" charset="0"/>
              </a:rPr>
              <a:t>, </a:t>
            </a:r>
            <a:r>
              <a:rPr lang="en-IN" i="1" dirty="0" err="1" smtClean="0">
                <a:latin typeface="Arial" panose="020B0604020202020204" pitchFamily="34" charset="0"/>
                <a:cs typeface="Arial" panose="020B0604020202020204" pitchFamily="34" charset="0"/>
              </a:rPr>
              <a:t>cname</a:t>
            </a:r>
            <a:r>
              <a:rPr lang="en-IN" dirty="0">
                <a:latin typeface="Arial" panose="020B0604020202020204" pitchFamily="34" charset="0"/>
                <a:cs typeface="Arial" panose="020B0604020202020204" pitchFamily="34" charset="0"/>
              </a:rPr>
              <a:t>, </a:t>
            </a:r>
            <a:r>
              <a:rPr lang="en-IN" i="1" dirty="0">
                <a:latin typeface="Arial" panose="020B0604020202020204" pitchFamily="34" charset="0"/>
                <a:cs typeface="Arial" panose="020B0604020202020204" pitchFamily="34" charset="0"/>
              </a:rPr>
              <a:t>salary</a:t>
            </a:r>
            <a:r>
              <a:rPr lang="en-IN" dirty="0">
                <a:latin typeface="Arial" panose="020B0604020202020204" pitchFamily="34" charset="0"/>
                <a:cs typeface="Arial" panose="020B0604020202020204" pitchFamily="34" charset="0"/>
              </a:rPr>
              <a:t>)</a:t>
            </a:r>
          </a:p>
          <a:p>
            <a:pPr marL="0" indent="0">
              <a:buNone/>
            </a:pPr>
            <a:r>
              <a:rPr lang="en-IN" b="1" i="1" dirty="0">
                <a:latin typeface="Arial" panose="020B0604020202020204" pitchFamily="34" charset="0"/>
                <a:cs typeface="Arial" panose="020B0604020202020204" pitchFamily="34" charset="0"/>
              </a:rPr>
              <a:t>company </a:t>
            </a:r>
            <a:r>
              <a:rPr lang="en-IN" dirty="0">
                <a:latin typeface="Arial" panose="020B0604020202020204" pitchFamily="34" charset="0"/>
                <a:cs typeface="Arial" panose="020B0604020202020204" pitchFamily="34" charset="0"/>
              </a:rPr>
              <a:t>(</a:t>
            </a:r>
            <a:r>
              <a:rPr lang="en-IN" i="1" dirty="0" err="1" smtClean="0">
                <a:latin typeface="Arial" panose="020B0604020202020204" pitchFamily="34" charset="0"/>
                <a:cs typeface="Arial" panose="020B0604020202020204" pitchFamily="34" charset="0"/>
              </a:rPr>
              <a:t>cname</a:t>
            </a:r>
            <a:r>
              <a:rPr lang="en-IN" dirty="0">
                <a:latin typeface="Arial" panose="020B0604020202020204" pitchFamily="34" charset="0"/>
                <a:cs typeface="Arial" panose="020B0604020202020204" pitchFamily="34" charset="0"/>
              </a:rPr>
              <a:t>, </a:t>
            </a:r>
            <a:r>
              <a:rPr lang="en-IN" i="1" dirty="0" smtClean="0">
                <a:latin typeface="Arial" panose="020B0604020202020204" pitchFamily="34" charset="0"/>
                <a:cs typeface="Arial" panose="020B0604020202020204" pitchFamily="34" charset="0"/>
              </a:rPr>
              <a:t>city</a:t>
            </a:r>
            <a:r>
              <a:rPr lang="en-IN" dirty="0" smtClean="0">
                <a:latin typeface="Arial" panose="020B0604020202020204" pitchFamily="34" charset="0"/>
                <a:cs typeface="Arial" panose="020B0604020202020204" pitchFamily="34" charset="0"/>
              </a:rPr>
              <a:t>)</a:t>
            </a:r>
          </a:p>
          <a:p>
            <a:pPr marL="0" indent="0">
              <a:buNone/>
            </a:pPr>
            <a:endParaRPr lang="en-IN" dirty="0">
              <a:latin typeface="Arial" panose="020B0604020202020204" pitchFamily="34" charset="0"/>
              <a:cs typeface="Arial" panose="020B0604020202020204" pitchFamily="34" charset="0"/>
            </a:endParaRPr>
          </a:p>
          <a:p>
            <a:pPr>
              <a:buFont typeface="+mj-lt"/>
              <a:buAutoNum type="arabicPeriod"/>
            </a:pPr>
            <a:r>
              <a:rPr lang="en-IN" dirty="0" smtClean="0"/>
              <a:t>Find </a:t>
            </a:r>
            <a:r>
              <a:rPr lang="en-IN" dirty="0"/>
              <a:t>the names of all employees who live in city “Miami</a:t>
            </a:r>
            <a:r>
              <a:rPr lang="en-IN" dirty="0" smtClean="0"/>
              <a:t>”.</a:t>
            </a:r>
          </a:p>
          <a:p>
            <a:pPr>
              <a:buFont typeface="+mj-lt"/>
              <a:buAutoNum type="arabicPeriod"/>
            </a:pPr>
            <a:endParaRPr lang="en-IN" dirty="0"/>
          </a:p>
          <a:p>
            <a:pPr>
              <a:buFont typeface="+mj-lt"/>
              <a:buAutoNum type="arabicPeriod"/>
            </a:pPr>
            <a:endParaRPr lang="en-IN" dirty="0"/>
          </a:p>
          <a:p>
            <a:pPr>
              <a:buFont typeface="+mj-lt"/>
              <a:buAutoNum type="arabicPeriod"/>
            </a:pPr>
            <a:r>
              <a:rPr lang="en-IN" dirty="0" smtClean="0"/>
              <a:t>Find </a:t>
            </a:r>
            <a:r>
              <a:rPr lang="en-IN" dirty="0"/>
              <a:t>the names of all employees whose salary is greater than $100,000</a:t>
            </a:r>
            <a:r>
              <a:rPr lang="en-IN" dirty="0" smtClean="0"/>
              <a:t>.</a:t>
            </a:r>
          </a:p>
          <a:p>
            <a:pPr>
              <a:buFont typeface="+mj-lt"/>
              <a:buAutoNum type="arabicPeriod"/>
            </a:pPr>
            <a:endParaRPr lang="en-IN" dirty="0"/>
          </a:p>
          <a:p>
            <a:pPr>
              <a:buFont typeface="+mj-lt"/>
              <a:buAutoNum type="arabicPeriod"/>
            </a:pPr>
            <a:endParaRPr lang="en-IN" dirty="0"/>
          </a:p>
          <a:p>
            <a:pPr>
              <a:buFont typeface="+mj-lt"/>
              <a:buAutoNum type="arabicPeriod"/>
            </a:pPr>
            <a:r>
              <a:rPr lang="en-IN" dirty="0" smtClean="0"/>
              <a:t>Find </a:t>
            </a:r>
            <a:r>
              <a:rPr lang="en-IN" dirty="0"/>
              <a:t>the names of all employees who live in “Miami” and </a:t>
            </a:r>
            <a:r>
              <a:rPr lang="en-IN" dirty="0" smtClean="0"/>
              <a:t>whose salary </a:t>
            </a:r>
            <a:r>
              <a:rPr lang="en-IN" dirty="0"/>
              <a:t>is greater than $100,000</a:t>
            </a:r>
            <a:r>
              <a:rPr lang="en-IN" dirty="0" smtClean="0"/>
              <a:t>.</a:t>
            </a:r>
          </a:p>
          <a:p>
            <a:pPr>
              <a:buFont typeface="+mj-lt"/>
              <a:buAutoNum type="arabicPeriod"/>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100919" y="2928084"/>
            <a:ext cx="4267200" cy="428625"/>
          </a:xfrm>
          <a:prstGeom prst="rect">
            <a:avLst/>
          </a:prstGeom>
        </p:spPr>
      </p:pic>
      <p:pic>
        <p:nvPicPr>
          <p:cNvPr id="4" name="Picture 3"/>
          <p:cNvPicPr>
            <a:picLocks noChangeAspect="1"/>
          </p:cNvPicPr>
          <p:nvPr/>
        </p:nvPicPr>
        <p:blipFill>
          <a:blip r:embed="rId3"/>
          <a:stretch>
            <a:fillRect/>
          </a:stretch>
        </p:blipFill>
        <p:spPr>
          <a:xfrm>
            <a:off x="1129494" y="3965740"/>
            <a:ext cx="3810000" cy="361950"/>
          </a:xfrm>
          <a:prstGeom prst="rect">
            <a:avLst/>
          </a:prstGeom>
        </p:spPr>
      </p:pic>
      <p:pic>
        <p:nvPicPr>
          <p:cNvPr id="8" name="Picture 7"/>
          <p:cNvPicPr>
            <a:picLocks noChangeAspect="1"/>
          </p:cNvPicPr>
          <p:nvPr/>
        </p:nvPicPr>
        <p:blipFill>
          <a:blip r:embed="rId4"/>
          <a:stretch>
            <a:fillRect/>
          </a:stretch>
        </p:blipFill>
        <p:spPr>
          <a:xfrm>
            <a:off x="768350" y="6007040"/>
            <a:ext cx="7524750" cy="495300"/>
          </a:xfrm>
          <a:prstGeom prst="rect">
            <a:avLst/>
          </a:prstGeom>
        </p:spPr>
      </p:pic>
      <p:pic>
        <p:nvPicPr>
          <p:cNvPr id="9" name="Picture 8"/>
          <p:cNvPicPr>
            <a:picLocks noChangeAspect="1"/>
          </p:cNvPicPr>
          <p:nvPr/>
        </p:nvPicPr>
        <p:blipFill>
          <a:blip r:embed="rId5"/>
          <a:stretch>
            <a:fillRect/>
          </a:stretch>
        </p:blipFill>
        <p:spPr>
          <a:xfrm>
            <a:off x="768350" y="5286648"/>
            <a:ext cx="6934200" cy="476250"/>
          </a:xfrm>
          <a:prstGeom prst="rect">
            <a:avLst/>
          </a:prstGeom>
        </p:spPr>
      </p:pic>
      <p:sp>
        <p:nvSpPr>
          <p:cNvPr id="10" name="Rectangle 9"/>
          <p:cNvSpPr/>
          <p:nvPr/>
        </p:nvSpPr>
        <p:spPr>
          <a:xfrm>
            <a:off x="7974274" y="5355496"/>
            <a:ext cx="412292" cy="400110"/>
          </a:xfrm>
          <a:prstGeom prst="rect">
            <a:avLst/>
          </a:prstGeom>
        </p:spPr>
        <p:txBody>
          <a:bodyPr wrap="none">
            <a:spAutoFit/>
          </a:bodyPr>
          <a:lstStyle/>
          <a:p>
            <a:r>
              <a:rPr lang="en-IN" sz="2000" dirty="0" smtClean="0">
                <a:solidFill>
                  <a:srgbClr val="FF0000"/>
                </a:solidFill>
              </a:rPr>
              <a:t>or</a:t>
            </a:r>
            <a:endParaRPr lang="en-IN" dirty="0">
              <a:solidFill>
                <a:srgbClr val="FF0000"/>
              </a:solidFill>
            </a:endParaRPr>
          </a:p>
        </p:txBody>
      </p:sp>
    </p:spTree>
    <p:extLst>
      <p:ext uri="{BB962C8B-B14F-4D97-AF65-F5344CB8AC3E}">
        <p14:creationId xmlns:p14="http://schemas.microsoft.com/office/powerpoint/2010/main" val="36976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a:defRPr/>
            </a:pPr>
            <a:r>
              <a:rPr lang="en-US" altLang="en-US" dirty="0" smtClean="0"/>
              <a:t>Example 2 </a:t>
            </a:r>
          </a:p>
        </p:txBody>
      </p:sp>
      <p:sp>
        <p:nvSpPr>
          <p:cNvPr id="33795" name="Rectangle 3"/>
          <p:cNvSpPr>
            <a:spLocks noGrp="1" noChangeArrowheads="1"/>
          </p:cNvSpPr>
          <p:nvPr>
            <p:ph type="body" idx="1"/>
          </p:nvPr>
        </p:nvSpPr>
        <p:spPr>
          <a:xfrm>
            <a:off x="903026" y="896203"/>
            <a:ext cx="7503995" cy="1969827"/>
          </a:xfrm>
        </p:spPr>
        <p:txBody>
          <a:bodyPr/>
          <a:lstStyle/>
          <a:p>
            <a:pPr>
              <a:lnSpc>
                <a:spcPct val="70000"/>
              </a:lnSpc>
              <a:buFont typeface="Monotype Sorts" pitchFamily="2" charset="2"/>
              <a:buNone/>
            </a:pPr>
            <a:r>
              <a:rPr lang="en-US" altLang="en-US" sz="2000" b="1" dirty="0" smtClean="0">
                <a:solidFill>
                  <a:srgbClr val="FF0000"/>
                </a:solidFill>
                <a:latin typeface="Arial" panose="020B0604020202020204" pitchFamily="34" charset="0"/>
                <a:cs typeface="Arial" panose="020B0604020202020204" pitchFamily="34" charset="0"/>
              </a:rPr>
              <a:t>branch</a:t>
            </a:r>
            <a:r>
              <a:rPr lang="en-US" altLang="en-US" sz="2000" dirty="0" smtClean="0">
                <a:solidFill>
                  <a:srgbClr val="FF0000"/>
                </a:solidFill>
                <a:latin typeface="Arial" panose="020B0604020202020204" pitchFamily="34" charset="0"/>
                <a:cs typeface="Arial" panose="020B0604020202020204" pitchFamily="34" charset="0"/>
              </a:rPr>
              <a:t> (branch-name, branch-city, assets)</a:t>
            </a:r>
          </a:p>
          <a:p>
            <a:pPr>
              <a:lnSpc>
                <a:spcPct val="70000"/>
              </a:lnSpc>
              <a:buFont typeface="Monotype Sorts" pitchFamily="2" charset="2"/>
              <a:buNone/>
            </a:pPr>
            <a:r>
              <a:rPr lang="en-US" altLang="en-US" sz="2000" b="1" dirty="0" smtClean="0">
                <a:latin typeface="Arial" panose="020B0604020202020204" pitchFamily="34" charset="0"/>
                <a:cs typeface="Arial" panose="020B0604020202020204" pitchFamily="34" charset="0"/>
              </a:rPr>
              <a:t>customer </a:t>
            </a:r>
            <a:r>
              <a:rPr lang="en-US" altLang="en-US" sz="2000" dirty="0" smtClean="0">
                <a:latin typeface="Arial" panose="020B0604020202020204" pitchFamily="34" charset="0"/>
                <a:cs typeface="Arial" panose="020B0604020202020204" pitchFamily="34" charset="0"/>
              </a:rPr>
              <a:t>(customer-name, customer-street, customer-only)</a:t>
            </a:r>
          </a:p>
          <a:p>
            <a:pPr>
              <a:lnSpc>
                <a:spcPct val="70000"/>
              </a:lnSpc>
              <a:buFont typeface="Monotype Sorts" pitchFamily="2" charset="2"/>
              <a:buNone/>
            </a:pPr>
            <a:r>
              <a:rPr lang="en-US" altLang="en-US" sz="2000" b="1" dirty="0" smtClean="0">
                <a:solidFill>
                  <a:srgbClr val="FF0000"/>
                </a:solidFill>
                <a:latin typeface="Arial" panose="020B0604020202020204" pitchFamily="34" charset="0"/>
                <a:cs typeface="Arial" panose="020B0604020202020204" pitchFamily="34" charset="0"/>
              </a:rPr>
              <a:t>account </a:t>
            </a:r>
            <a:r>
              <a:rPr lang="en-US" altLang="en-US" sz="2000" dirty="0" smtClean="0">
                <a:solidFill>
                  <a:srgbClr val="FF0000"/>
                </a:solidFill>
                <a:latin typeface="Arial" panose="020B0604020202020204" pitchFamily="34" charset="0"/>
                <a:cs typeface="Arial" panose="020B0604020202020204" pitchFamily="34" charset="0"/>
              </a:rPr>
              <a:t>(account-number, branch-name, balance)</a:t>
            </a:r>
          </a:p>
          <a:p>
            <a:pPr>
              <a:lnSpc>
                <a:spcPct val="70000"/>
              </a:lnSpc>
              <a:buFont typeface="Monotype Sorts" pitchFamily="2" charset="2"/>
              <a:buNone/>
            </a:pPr>
            <a:r>
              <a:rPr lang="en-US" altLang="en-US" sz="2000" b="1" dirty="0" smtClean="0">
                <a:latin typeface="Arial" panose="020B0604020202020204" pitchFamily="34" charset="0"/>
                <a:cs typeface="Arial" panose="020B0604020202020204" pitchFamily="34" charset="0"/>
              </a:rPr>
              <a:t>loan</a:t>
            </a:r>
            <a:r>
              <a:rPr lang="en-US" altLang="en-US" sz="2000" dirty="0" smtClean="0">
                <a:latin typeface="Arial" panose="020B0604020202020204" pitchFamily="34" charset="0"/>
                <a:cs typeface="Arial" panose="020B0604020202020204" pitchFamily="34" charset="0"/>
              </a:rPr>
              <a:t> (loan-number, branch-name, amount)</a:t>
            </a:r>
          </a:p>
          <a:p>
            <a:pPr>
              <a:lnSpc>
                <a:spcPct val="70000"/>
              </a:lnSpc>
              <a:buFont typeface="Monotype Sorts" pitchFamily="2" charset="2"/>
              <a:buNone/>
            </a:pPr>
            <a:r>
              <a:rPr lang="en-US" altLang="en-US" sz="2000" b="1" dirty="0" smtClean="0">
                <a:solidFill>
                  <a:srgbClr val="FF0000"/>
                </a:solidFill>
                <a:latin typeface="Arial" panose="020B0604020202020204" pitchFamily="34" charset="0"/>
                <a:cs typeface="Arial" panose="020B0604020202020204" pitchFamily="34" charset="0"/>
              </a:rPr>
              <a:t>depositor </a:t>
            </a:r>
            <a:r>
              <a:rPr lang="en-US" altLang="en-US" sz="2000" dirty="0" smtClean="0">
                <a:solidFill>
                  <a:srgbClr val="FF0000"/>
                </a:solidFill>
                <a:latin typeface="Arial" panose="020B0604020202020204" pitchFamily="34" charset="0"/>
                <a:cs typeface="Arial" panose="020B0604020202020204" pitchFamily="34" charset="0"/>
              </a:rPr>
              <a:t>(customer-name, account-number)</a:t>
            </a:r>
          </a:p>
          <a:p>
            <a:pPr>
              <a:lnSpc>
                <a:spcPct val="70000"/>
              </a:lnSpc>
              <a:buFont typeface="Monotype Sorts" pitchFamily="2" charset="2"/>
              <a:buNone/>
            </a:pPr>
            <a:r>
              <a:rPr lang="en-US" altLang="en-US" sz="2000" b="1" dirty="0" smtClean="0">
                <a:latin typeface="Arial" panose="020B0604020202020204" pitchFamily="34" charset="0"/>
                <a:cs typeface="Arial" panose="020B0604020202020204" pitchFamily="34" charset="0"/>
              </a:rPr>
              <a:t>borrower</a:t>
            </a:r>
            <a:r>
              <a:rPr lang="en-US" altLang="en-US" sz="2000" dirty="0" smtClean="0">
                <a:latin typeface="Arial" panose="020B0604020202020204" pitchFamily="34" charset="0"/>
                <a:cs typeface="Arial" panose="020B0604020202020204" pitchFamily="34" charset="0"/>
              </a:rPr>
              <a:t> (customer-name, loan-number)</a:t>
            </a:r>
          </a:p>
          <a:p>
            <a:pPr>
              <a:lnSpc>
                <a:spcPct val="70000"/>
              </a:lnSpc>
              <a:buFont typeface="Monotype Sorts" pitchFamily="2" charset="2"/>
              <a:buNone/>
            </a:pPr>
            <a:endParaRPr lang="en-US" altLang="en-US" sz="20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Find the names of all branches located in “Chicago</a:t>
            </a:r>
            <a:r>
              <a:rPr lang="en-IN" sz="1800" dirty="0" smtClean="0">
                <a:latin typeface="Arial" panose="020B0604020202020204" pitchFamily="34" charset="0"/>
                <a:cs typeface="Arial" panose="020B0604020202020204" pitchFamily="34" charset="0"/>
              </a:rPr>
              <a:t>”.</a:t>
            </a:r>
          </a:p>
          <a:p>
            <a:pPr marL="0" indent="0">
              <a:buNone/>
            </a:pPr>
            <a:endParaRPr lang="en-IN" sz="1800" dirty="0" smtClean="0">
              <a:latin typeface="Arial" panose="020B0604020202020204" pitchFamily="34" charset="0"/>
              <a:cs typeface="Arial" panose="020B0604020202020204" pitchFamily="34" charset="0"/>
            </a:endParaRPr>
          </a:p>
          <a:p>
            <a:pPr marL="0" indent="0">
              <a:buNone/>
            </a:pPr>
            <a:endParaRPr lang="en-IN" sz="1800" dirty="0">
              <a:latin typeface="Arial" panose="020B0604020202020204" pitchFamily="34" charset="0"/>
              <a:cs typeface="Arial" panose="020B0604020202020204" pitchFamily="34" charset="0"/>
            </a:endParaRPr>
          </a:p>
          <a:p>
            <a:r>
              <a:rPr lang="en-IN" sz="1800" dirty="0" smtClean="0">
                <a:latin typeface="Arial" panose="020B0604020202020204" pitchFamily="34" charset="0"/>
                <a:cs typeface="Arial" panose="020B0604020202020204" pitchFamily="34" charset="0"/>
              </a:rPr>
              <a:t>Find </a:t>
            </a:r>
            <a:r>
              <a:rPr lang="en-IN" sz="1800" dirty="0">
                <a:latin typeface="Arial" panose="020B0604020202020204" pitchFamily="34" charset="0"/>
                <a:cs typeface="Arial" panose="020B0604020202020204" pitchFamily="34" charset="0"/>
              </a:rPr>
              <a:t>the names of all borrowers </a:t>
            </a:r>
            <a:r>
              <a:rPr lang="en-IN" sz="1800" dirty="0" smtClean="0">
                <a:latin typeface="Arial" panose="020B0604020202020204" pitchFamily="34" charset="0"/>
                <a:cs typeface="Arial" panose="020B0604020202020204" pitchFamily="34" charset="0"/>
              </a:rPr>
              <a:t>who </a:t>
            </a:r>
            <a:r>
              <a:rPr lang="en-IN" sz="1800" dirty="0">
                <a:latin typeface="Arial" panose="020B0604020202020204" pitchFamily="34" charset="0"/>
                <a:cs typeface="Arial" panose="020B0604020202020204" pitchFamily="34" charset="0"/>
              </a:rPr>
              <a:t>have a loan in </a:t>
            </a:r>
            <a:r>
              <a:rPr lang="en-IN" sz="1800" dirty="0" smtClean="0">
                <a:latin typeface="Arial" panose="020B0604020202020204" pitchFamily="34" charset="0"/>
                <a:cs typeface="Arial" panose="020B0604020202020204" pitchFamily="34" charset="0"/>
              </a:rPr>
              <a:t>branch </a:t>
            </a:r>
            <a:r>
              <a:rPr lang="en-IN" sz="1800" dirty="0">
                <a:latin typeface="Arial" panose="020B0604020202020204" pitchFamily="34" charset="0"/>
                <a:cs typeface="Arial" panose="020B0604020202020204" pitchFamily="34" charset="0"/>
              </a:rPr>
              <a:t>“Downtown”.</a:t>
            </a:r>
            <a:endParaRPr lang="en-US" altLang="en-US" sz="1800"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290211" y="3616515"/>
            <a:ext cx="5362575" cy="361950"/>
          </a:xfrm>
          <a:prstGeom prst="rect">
            <a:avLst/>
          </a:prstGeom>
        </p:spPr>
      </p:pic>
      <p:pic>
        <p:nvPicPr>
          <p:cNvPr id="3" name="Picture 2"/>
          <p:cNvPicPr>
            <a:picLocks noChangeAspect="1"/>
          </p:cNvPicPr>
          <p:nvPr/>
        </p:nvPicPr>
        <p:blipFill>
          <a:blip r:embed="rId3"/>
          <a:stretch>
            <a:fillRect/>
          </a:stretch>
        </p:blipFill>
        <p:spPr>
          <a:xfrm>
            <a:off x="1290211" y="4904806"/>
            <a:ext cx="7400925" cy="323850"/>
          </a:xfrm>
          <a:prstGeom prst="rect">
            <a:avLst/>
          </a:prstGeom>
        </p:spPr>
      </p:pic>
    </p:spTree>
    <p:extLst>
      <p:ext uri="{BB962C8B-B14F-4D97-AF65-F5344CB8AC3E}">
        <p14:creationId xmlns:p14="http://schemas.microsoft.com/office/powerpoint/2010/main" val="139767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7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7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79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a:defRPr/>
            </a:pPr>
            <a:r>
              <a:rPr lang="en-US" altLang="en-US" smtClean="0"/>
              <a:t>Example Queries</a:t>
            </a:r>
          </a:p>
        </p:txBody>
      </p:sp>
      <p:sp>
        <p:nvSpPr>
          <p:cNvPr id="34819" name="Rectangle 3"/>
          <p:cNvSpPr>
            <a:spLocks noGrp="1" noChangeArrowheads="1"/>
          </p:cNvSpPr>
          <p:nvPr>
            <p:ph type="body" idx="1"/>
          </p:nvPr>
        </p:nvSpPr>
        <p:spPr>
          <a:xfrm>
            <a:off x="622300" y="951707"/>
            <a:ext cx="7912100" cy="558800"/>
          </a:xfrm>
        </p:spPr>
        <p:txBody>
          <a:bodyPr/>
          <a:lstStyle/>
          <a:p>
            <a:pPr>
              <a:lnSpc>
                <a:spcPct val="90000"/>
              </a:lnSpc>
              <a:buClr>
                <a:schemeClr val="tx2"/>
              </a:buClr>
              <a:buSzPct val="90000"/>
              <a:buFont typeface="Wingdings" panose="05000000000000000000" pitchFamily="2" charset="2"/>
              <a:buChar char="q"/>
            </a:pPr>
            <a:r>
              <a:rPr lang="en-US" altLang="en-US" sz="1600" kern="1200" dirty="0">
                <a:latin typeface="Helvetica" panose="020B0604020202020204" pitchFamily="34" charset="0"/>
                <a:cs typeface="+mn-cs"/>
                <a:sym typeface="Symbol" panose="05050102010706020507" pitchFamily="18" charset="2"/>
              </a:rPr>
              <a:t>Find all loans of over $1200</a:t>
            </a:r>
          </a:p>
          <a:p>
            <a:pPr>
              <a:lnSpc>
                <a:spcPct val="90000"/>
              </a:lnSpc>
              <a:buFont typeface="Monotype Sorts" pitchFamily="2" charset="2"/>
              <a:buNone/>
            </a:pPr>
            <a:r>
              <a:rPr lang="en-US" altLang="en-US" sz="1800" dirty="0" smtClean="0">
                <a:sym typeface="Symbol" panose="05050102010706020507" pitchFamily="18" charset="2"/>
              </a:rPr>
              <a:t>                       </a:t>
            </a:r>
            <a:endParaRPr lang="en-US" altLang="en-US" dirty="0" smtClean="0">
              <a:sym typeface="Symbol" panose="05050102010706020507" pitchFamily="18" charset="2"/>
            </a:endParaRPr>
          </a:p>
        </p:txBody>
      </p:sp>
      <p:sp>
        <p:nvSpPr>
          <p:cNvPr id="34820" name="Text Box 4"/>
          <p:cNvSpPr txBox="1">
            <a:spLocks noChangeArrowheads="1"/>
          </p:cNvSpPr>
          <p:nvPr/>
        </p:nvSpPr>
        <p:spPr bwMode="auto">
          <a:xfrm>
            <a:off x="611590" y="1572816"/>
            <a:ext cx="8532410"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342900" indent="-342900">
              <a:buFont typeface="Wingdings" panose="05000000000000000000" pitchFamily="2" charset="2"/>
              <a:buChar char="q"/>
            </a:pPr>
            <a:r>
              <a:rPr lang="en-US" altLang="en-US" i="0" dirty="0"/>
              <a:t>Find the loan number for each loan of an amount greater </a:t>
            </a:r>
            <a:r>
              <a:rPr lang="en-US" altLang="en-US" i="0" dirty="0" smtClean="0"/>
              <a:t>than $1200   </a:t>
            </a:r>
            <a:endParaRPr lang="en-US" altLang="en-US" i="0" dirty="0"/>
          </a:p>
          <a:p>
            <a:pPr algn="ctr"/>
            <a:r>
              <a:rPr lang="en-US" altLang="en-US" sz="2000" i="0" dirty="0"/>
              <a:t>                     </a:t>
            </a:r>
            <a:endParaRPr kumimoji="0" lang="en-US" altLang="en-US" i="0" dirty="0"/>
          </a:p>
        </p:txBody>
      </p:sp>
      <p:sp>
        <p:nvSpPr>
          <p:cNvPr id="101381" name="Text Box 5"/>
          <p:cNvSpPr txBox="1">
            <a:spLocks noChangeArrowheads="1"/>
          </p:cNvSpPr>
          <p:nvPr/>
        </p:nvSpPr>
        <p:spPr bwMode="auto">
          <a:xfrm>
            <a:off x="4586584" y="809824"/>
            <a:ext cx="272415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US" altLang="en-US" sz="2400" i="0" dirty="0">
                <a:solidFill>
                  <a:srgbClr val="FF0000"/>
                </a:solidFill>
              </a:rPr>
              <a:t></a:t>
            </a:r>
            <a:r>
              <a:rPr lang="en-US" altLang="en-US" sz="2800" baseline="-25000" dirty="0">
                <a:solidFill>
                  <a:srgbClr val="FF0000"/>
                </a:solidFill>
              </a:rPr>
              <a:t>amount</a:t>
            </a:r>
            <a:r>
              <a:rPr lang="en-US" altLang="en-US" sz="2400" baseline="-25000" dirty="0">
                <a:solidFill>
                  <a:srgbClr val="FF0000"/>
                </a:solidFill>
              </a:rPr>
              <a:t> </a:t>
            </a:r>
            <a:r>
              <a:rPr lang="en-US" altLang="en-US" sz="2400" i="0" baseline="-25000" dirty="0">
                <a:solidFill>
                  <a:srgbClr val="FF0000"/>
                </a:solidFill>
              </a:rPr>
              <a:t>&gt; 1200</a:t>
            </a:r>
            <a:r>
              <a:rPr lang="en-US" altLang="en-US" sz="2400" i="0" dirty="0">
                <a:solidFill>
                  <a:srgbClr val="FF0000"/>
                </a:solidFill>
              </a:rPr>
              <a:t> (</a:t>
            </a:r>
            <a:r>
              <a:rPr lang="en-US" altLang="en-US" sz="2400" dirty="0">
                <a:solidFill>
                  <a:srgbClr val="FF0000"/>
                </a:solidFill>
              </a:rPr>
              <a:t>loan</a:t>
            </a:r>
            <a:r>
              <a:rPr lang="en-US" altLang="en-US" sz="2400" i="0" dirty="0">
                <a:solidFill>
                  <a:srgbClr val="FF0000"/>
                </a:solidFill>
              </a:rPr>
              <a:t>)</a:t>
            </a:r>
          </a:p>
          <a:p>
            <a:pPr algn="ctr">
              <a:spcBef>
                <a:spcPct val="0"/>
              </a:spcBef>
              <a:buClrTx/>
              <a:buSzTx/>
              <a:buFontTx/>
              <a:buNone/>
            </a:pPr>
            <a:endParaRPr kumimoji="0" lang="en-US" altLang="en-US" i="0" dirty="0"/>
          </a:p>
        </p:txBody>
      </p:sp>
      <p:sp>
        <p:nvSpPr>
          <p:cNvPr id="101382" name="Text Box 6"/>
          <p:cNvSpPr txBox="1">
            <a:spLocks noChangeArrowheads="1"/>
          </p:cNvSpPr>
          <p:nvPr/>
        </p:nvSpPr>
        <p:spPr bwMode="auto">
          <a:xfrm>
            <a:off x="2484038" y="1958122"/>
            <a:ext cx="464582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US" altLang="en-US" sz="2400" i="0" dirty="0">
                <a:solidFill>
                  <a:srgbClr val="FF0000"/>
                </a:solidFill>
              </a:rPr>
              <a:t></a:t>
            </a:r>
            <a:r>
              <a:rPr lang="en-US" altLang="en-US" sz="2800" baseline="-25000" dirty="0">
                <a:solidFill>
                  <a:srgbClr val="FF0000"/>
                </a:solidFill>
              </a:rPr>
              <a:t>loan-number</a:t>
            </a:r>
            <a:r>
              <a:rPr lang="en-US" altLang="en-US" sz="2400" i="0" dirty="0">
                <a:solidFill>
                  <a:srgbClr val="FF0000"/>
                </a:solidFill>
              </a:rPr>
              <a:t> (</a:t>
            </a:r>
            <a:r>
              <a:rPr lang="en-US" altLang="en-US" sz="2800" baseline="-25000" dirty="0">
                <a:solidFill>
                  <a:srgbClr val="FF0000"/>
                </a:solidFill>
              </a:rPr>
              <a:t>amount</a:t>
            </a:r>
            <a:r>
              <a:rPr lang="en-US" altLang="en-US" sz="2400" dirty="0">
                <a:solidFill>
                  <a:srgbClr val="FF0000"/>
                </a:solidFill>
              </a:rPr>
              <a:t> </a:t>
            </a:r>
            <a:r>
              <a:rPr lang="en-US" altLang="en-US" sz="2400" i="0" baseline="-25000" dirty="0">
                <a:solidFill>
                  <a:srgbClr val="FF0000"/>
                </a:solidFill>
              </a:rPr>
              <a:t>&gt; 1200</a:t>
            </a:r>
            <a:r>
              <a:rPr lang="en-US" altLang="en-US" sz="2400" i="0" dirty="0">
                <a:solidFill>
                  <a:srgbClr val="FF0000"/>
                </a:solidFill>
              </a:rPr>
              <a:t> (</a:t>
            </a:r>
            <a:r>
              <a:rPr lang="en-US" altLang="en-US" sz="2400" dirty="0">
                <a:solidFill>
                  <a:srgbClr val="FF0000"/>
                </a:solidFill>
              </a:rPr>
              <a:t>loan</a:t>
            </a:r>
            <a:r>
              <a:rPr lang="en-US" altLang="en-US" sz="2400" i="0" dirty="0">
                <a:solidFill>
                  <a:srgbClr val="FF0000"/>
                </a:solidFill>
              </a:rPr>
              <a:t>))</a:t>
            </a:r>
          </a:p>
          <a:p>
            <a:pPr algn="ctr">
              <a:spcBef>
                <a:spcPct val="0"/>
              </a:spcBef>
              <a:buClrTx/>
              <a:buSzTx/>
              <a:buFontTx/>
              <a:buNone/>
            </a:pPr>
            <a:endParaRPr kumimoji="0" lang="en-US" altLang="en-US" i="0" dirty="0"/>
          </a:p>
          <a:p>
            <a:pPr algn="ctr">
              <a:spcBef>
                <a:spcPct val="0"/>
              </a:spcBef>
              <a:buClrTx/>
              <a:buSzTx/>
              <a:buFontTx/>
              <a:buNone/>
            </a:pPr>
            <a:endParaRPr kumimoji="0" lang="en-US" altLang="en-US" i="0" dirty="0"/>
          </a:p>
        </p:txBody>
      </p:sp>
      <p:sp>
        <p:nvSpPr>
          <p:cNvPr id="2" name="Rectangle 1"/>
          <p:cNvSpPr/>
          <p:nvPr/>
        </p:nvSpPr>
        <p:spPr>
          <a:xfrm>
            <a:off x="622300" y="2712760"/>
            <a:ext cx="8223250" cy="338554"/>
          </a:xfrm>
          <a:prstGeom prst="rect">
            <a:avLst/>
          </a:prstGeom>
        </p:spPr>
        <p:txBody>
          <a:bodyPr wrap="square">
            <a:spAutoFit/>
          </a:bodyPr>
          <a:lstStyle/>
          <a:p>
            <a:pPr>
              <a:buClr>
                <a:schemeClr val="tx2"/>
              </a:buClr>
              <a:buSzPct val="90000"/>
              <a:buFont typeface="Wingdings" panose="05000000000000000000" pitchFamily="2" charset="2"/>
              <a:buChar char="q"/>
            </a:pPr>
            <a:r>
              <a:rPr lang="en-US" altLang="en-US" dirty="0">
                <a:sym typeface="Symbol" panose="05050102010706020507" pitchFamily="18" charset="2"/>
              </a:rPr>
              <a:t>Find the names of all customers who have a loan, an account, or both, from the bank</a:t>
            </a:r>
          </a:p>
        </p:txBody>
      </p:sp>
      <p:sp>
        <p:nvSpPr>
          <p:cNvPr id="9" name="Text Box 5"/>
          <p:cNvSpPr txBox="1">
            <a:spLocks noChangeArrowheads="1"/>
          </p:cNvSpPr>
          <p:nvPr/>
        </p:nvSpPr>
        <p:spPr bwMode="auto">
          <a:xfrm>
            <a:off x="1177932" y="3051314"/>
            <a:ext cx="68008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lgn="ctr">
              <a:buClr>
                <a:srgbClr val="CC6600"/>
              </a:buClr>
              <a:buSzPct val="105000"/>
            </a:pPr>
            <a:r>
              <a:rPr lang="en-US" altLang="en-US" sz="2000" i="0" dirty="0">
                <a:solidFill>
                  <a:srgbClr val="FF0000"/>
                </a:solidFill>
              </a:rPr>
              <a:t></a:t>
            </a:r>
            <a:r>
              <a:rPr lang="en-US" altLang="en-US" sz="2400" baseline="-25000" dirty="0">
                <a:solidFill>
                  <a:srgbClr val="FF0000"/>
                </a:solidFill>
              </a:rPr>
              <a:t>customer-name</a:t>
            </a:r>
            <a:r>
              <a:rPr lang="en-US" altLang="en-US" sz="2000" i="0" dirty="0">
                <a:solidFill>
                  <a:srgbClr val="FF0000"/>
                </a:solidFill>
              </a:rPr>
              <a:t> (</a:t>
            </a:r>
            <a:r>
              <a:rPr lang="en-US" altLang="en-US" sz="2000" dirty="0">
                <a:solidFill>
                  <a:srgbClr val="FF0000"/>
                </a:solidFill>
              </a:rPr>
              <a:t>borrower</a:t>
            </a:r>
            <a:r>
              <a:rPr lang="en-US" altLang="en-US" sz="2000" i="0" dirty="0">
                <a:solidFill>
                  <a:srgbClr val="FF0000"/>
                </a:solidFill>
              </a:rPr>
              <a:t>)  </a:t>
            </a:r>
            <a:r>
              <a:rPr lang="en-US" altLang="en-US" sz="2400" baseline="-25000" dirty="0">
                <a:solidFill>
                  <a:srgbClr val="FF0000"/>
                </a:solidFill>
              </a:rPr>
              <a:t>customer-name</a:t>
            </a:r>
            <a:r>
              <a:rPr lang="en-US" altLang="en-US" sz="2000" i="0" dirty="0">
                <a:solidFill>
                  <a:srgbClr val="FF0000"/>
                </a:solidFill>
              </a:rPr>
              <a:t> (</a:t>
            </a:r>
            <a:r>
              <a:rPr lang="en-US" altLang="en-US" sz="2000" dirty="0">
                <a:solidFill>
                  <a:srgbClr val="FF0000"/>
                </a:solidFill>
              </a:rPr>
              <a:t>depositor</a:t>
            </a:r>
            <a:r>
              <a:rPr lang="en-US" altLang="en-US" sz="2000" i="0" dirty="0"/>
              <a:t>)</a:t>
            </a:r>
          </a:p>
          <a:p>
            <a:pPr algn="ctr">
              <a:spcBef>
                <a:spcPct val="0"/>
              </a:spcBef>
              <a:buClrTx/>
              <a:buSzTx/>
              <a:buFontTx/>
              <a:buNone/>
            </a:pPr>
            <a:endParaRPr kumimoji="0" lang="en-US" altLang="en-US" i="0" dirty="0"/>
          </a:p>
        </p:txBody>
      </p:sp>
      <p:sp>
        <p:nvSpPr>
          <p:cNvPr id="10" name="Text Box 4"/>
          <p:cNvSpPr txBox="1">
            <a:spLocks noChangeArrowheads="1"/>
          </p:cNvSpPr>
          <p:nvPr/>
        </p:nvSpPr>
        <p:spPr bwMode="auto">
          <a:xfrm>
            <a:off x="622300" y="3632180"/>
            <a:ext cx="80167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342900" indent="-342900">
              <a:buFont typeface="Wingdings" panose="05000000000000000000" pitchFamily="2" charset="2"/>
              <a:buChar char="q"/>
            </a:pPr>
            <a:r>
              <a:rPr lang="en-US" altLang="en-US" i="0" dirty="0"/>
              <a:t>Find the names of all customers who have a loan and </a:t>
            </a:r>
            <a:r>
              <a:rPr lang="en-US" altLang="en-US" i="0" dirty="0" smtClean="0"/>
              <a:t>an account </a:t>
            </a:r>
            <a:r>
              <a:rPr lang="en-US" altLang="en-US" i="0" dirty="0"/>
              <a:t>at bank.</a:t>
            </a:r>
          </a:p>
        </p:txBody>
      </p:sp>
      <p:sp>
        <p:nvSpPr>
          <p:cNvPr id="11" name="Text Box 6"/>
          <p:cNvSpPr txBox="1">
            <a:spLocks noChangeArrowheads="1"/>
          </p:cNvSpPr>
          <p:nvPr/>
        </p:nvSpPr>
        <p:spPr bwMode="auto">
          <a:xfrm>
            <a:off x="1139839" y="4078525"/>
            <a:ext cx="6800836"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lgn="ctr">
              <a:buClr>
                <a:srgbClr val="CC6600"/>
              </a:buClr>
              <a:buSzPct val="105000"/>
            </a:pPr>
            <a:r>
              <a:rPr lang="en-US" altLang="en-US" sz="2000" i="0" dirty="0">
                <a:solidFill>
                  <a:srgbClr val="FF0000"/>
                </a:solidFill>
              </a:rPr>
              <a:t></a:t>
            </a:r>
            <a:r>
              <a:rPr lang="en-US" altLang="en-US" sz="2400" baseline="-25000" dirty="0">
                <a:solidFill>
                  <a:srgbClr val="FF0000"/>
                </a:solidFill>
              </a:rPr>
              <a:t>customer-name</a:t>
            </a:r>
            <a:r>
              <a:rPr lang="en-US" altLang="en-US" sz="2000" i="0" dirty="0">
                <a:solidFill>
                  <a:srgbClr val="FF0000"/>
                </a:solidFill>
              </a:rPr>
              <a:t> (</a:t>
            </a:r>
            <a:r>
              <a:rPr lang="en-US" altLang="en-US" sz="2000" dirty="0">
                <a:solidFill>
                  <a:srgbClr val="FF0000"/>
                </a:solidFill>
              </a:rPr>
              <a:t>borrower</a:t>
            </a:r>
            <a:r>
              <a:rPr lang="en-US" altLang="en-US" sz="2000" i="0" dirty="0">
                <a:solidFill>
                  <a:srgbClr val="FF0000"/>
                </a:solidFill>
              </a:rPr>
              <a:t>)  </a:t>
            </a:r>
            <a:r>
              <a:rPr lang="en-US" altLang="en-US" sz="2400" baseline="-25000" dirty="0">
                <a:solidFill>
                  <a:srgbClr val="FF0000"/>
                </a:solidFill>
              </a:rPr>
              <a:t>customer-name</a:t>
            </a:r>
            <a:r>
              <a:rPr lang="en-US" altLang="en-US" sz="2000" i="0" dirty="0">
                <a:solidFill>
                  <a:srgbClr val="FF0000"/>
                </a:solidFill>
              </a:rPr>
              <a:t> (</a:t>
            </a:r>
            <a:r>
              <a:rPr lang="en-US" altLang="en-US" sz="2000" dirty="0">
                <a:solidFill>
                  <a:srgbClr val="FF0000"/>
                </a:solidFill>
              </a:rPr>
              <a:t>depositor</a:t>
            </a:r>
            <a:r>
              <a:rPr lang="en-US" altLang="en-US" sz="2000" i="0" dirty="0">
                <a:solidFill>
                  <a:srgbClr val="FF0000"/>
                </a:solidFill>
              </a:rPr>
              <a:t>)</a:t>
            </a:r>
          </a:p>
          <a:p>
            <a:pPr algn="ctr">
              <a:spcBef>
                <a:spcPct val="0"/>
              </a:spcBef>
              <a:buClrTx/>
              <a:buSzTx/>
              <a:buFontTx/>
              <a:buNone/>
            </a:pPr>
            <a:endParaRPr kumimoji="0" lang="en-US" altLang="en-US" i="0" dirty="0">
              <a:solidFill>
                <a:srgbClr val="FF0000"/>
              </a:solidFill>
            </a:endParaRPr>
          </a:p>
          <a:p>
            <a:pPr algn="ctr">
              <a:spcBef>
                <a:spcPct val="0"/>
              </a:spcBef>
              <a:buClrTx/>
              <a:buSzTx/>
              <a:buFontTx/>
              <a:buNone/>
            </a:pPr>
            <a:endParaRPr kumimoji="0" lang="en-US" altLang="en-US" i="0" dirty="0"/>
          </a:p>
        </p:txBody>
      </p:sp>
      <p:sp>
        <p:nvSpPr>
          <p:cNvPr id="12" name="Rectangle 3"/>
          <p:cNvSpPr txBox="1">
            <a:spLocks noChangeArrowheads="1"/>
          </p:cNvSpPr>
          <p:nvPr/>
        </p:nvSpPr>
        <p:spPr bwMode="auto">
          <a:xfrm>
            <a:off x="622300" y="4573136"/>
            <a:ext cx="85613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ingdings" panose="05000000000000000000" pitchFamily="2" charset="2"/>
              <a:buChar char="§"/>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Font typeface="Wingdings" panose="05000000000000000000" pitchFamily="2" charset="2"/>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a:buClr>
                <a:schemeClr val="tx2"/>
              </a:buClr>
              <a:buSzPct val="90000"/>
              <a:buFont typeface="Monotype Sorts" pitchFamily="2" charset="2"/>
              <a:buChar char="n"/>
            </a:pPr>
            <a:r>
              <a:rPr lang="en-US" altLang="en-US" sz="1600" kern="1200" dirty="0" smtClean="0">
                <a:latin typeface="Helvetica" panose="020B0604020202020204" pitchFamily="34" charset="0"/>
                <a:cs typeface="+mn-cs"/>
                <a:sym typeface="Symbol" panose="05050102010706020507" pitchFamily="18" charset="2"/>
              </a:rPr>
              <a:t>Find the names of all customers who have a loan at the </a:t>
            </a:r>
            <a:r>
              <a:rPr lang="en-US" altLang="en-US" sz="1600" kern="1200" dirty="0" err="1" smtClean="0">
                <a:latin typeface="Helvetica" panose="020B0604020202020204" pitchFamily="34" charset="0"/>
                <a:cs typeface="+mn-cs"/>
                <a:sym typeface="Symbol" panose="05050102010706020507" pitchFamily="18" charset="2"/>
              </a:rPr>
              <a:t>Perryridge</a:t>
            </a:r>
            <a:r>
              <a:rPr lang="en-US" altLang="en-US" sz="1600" kern="1200" dirty="0" smtClean="0">
                <a:latin typeface="Helvetica" panose="020B0604020202020204" pitchFamily="34" charset="0"/>
                <a:cs typeface="+mn-cs"/>
                <a:sym typeface="Symbol" panose="05050102010706020507" pitchFamily="18" charset="2"/>
              </a:rPr>
              <a:t> branch.</a:t>
            </a:r>
            <a:endParaRPr lang="en-US" altLang="en-US" sz="1600" kern="1200" dirty="0">
              <a:latin typeface="Helvetica" panose="020B0604020202020204" pitchFamily="34" charset="0"/>
              <a:cs typeface="+mn-cs"/>
              <a:sym typeface="Symbol" panose="05050102010706020507" pitchFamily="18" charset="2"/>
            </a:endParaRPr>
          </a:p>
        </p:txBody>
      </p:sp>
      <p:sp>
        <p:nvSpPr>
          <p:cNvPr id="13" name="Text Box 6"/>
          <p:cNvSpPr txBox="1">
            <a:spLocks noChangeArrowheads="1"/>
          </p:cNvSpPr>
          <p:nvPr/>
        </p:nvSpPr>
        <p:spPr bwMode="auto">
          <a:xfrm>
            <a:off x="622300" y="4880422"/>
            <a:ext cx="7861300"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US" altLang="en-US" sz="2400" i="0" dirty="0">
                <a:solidFill>
                  <a:srgbClr val="FF0000"/>
                </a:solidFill>
              </a:rPr>
              <a:t></a:t>
            </a:r>
            <a:r>
              <a:rPr lang="en-US" altLang="en-US" sz="2800" baseline="-25000" dirty="0">
                <a:solidFill>
                  <a:srgbClr val="FF0000"/>
                </a:solidFill>
              </a:rPr>
              <a:t>customer-name</a:t>
            </a:r>
            <a:r>
              <a:rPr lang="en-US" altLang="en-US" sz="2400" i="0" dirty="0">
                <a:solidFill>
                  <a:srgbClr val="FF0000"/>
                </a:solidFill>
              </a:rPr>
              <a:t> (</a:t>
            </a:r>
            <a:r>
              <a:rPr lang="en-US" altLang="en-US" sz="2800" i="0" dirty="0">
                <a:solidFill>
                  <a:srgbClr val="FF0000"/>
                </a:solidFill>
              </a:rPr>
              <a:t></a:t>
            </a:r>
            <a:r>
              <a:rPr lang="en-US" altLang="en-US" sz="2800" baseline="-25000" dirty="0">
                <a:solidFill>
                  <a:srgbClr val="FF0000"/>
                </a:solidFill>
              </a:rPr>
              <a:t>branch-name=“</a:t>
            </a:r>
            <a:r>
              <a:rPr lang="en-US" altLang="en-US" sz="2800" baseline="-25000" dirty="0" err="1">
                <a:solidFill>
                  <a:srgbClr val="FF0000"/>
                </a:solidFill>
              </a:rPr>
              <a:t>Perryridge</a:t>
            </a:r>
            <a:r>
              <a:rPr lang="en-US" altLang="en-US" sz="2400" baseline="-25000" dirty="0">
                <a:solidFill>
                  <a:srgbClr val="FF0000"/>
                </a:solidFill>
              </a:rPr>
              <a:t>”</a:t>
            </a:r>
            <a:endParaRPr lang="en-US" altLang="en-US" sz="2400" i="0" dirty="0">
              <a:solidFill>
                <a:srgbClr val="FF0000"/>
              </a:solidFill>
            </a:endParaRPr>
          </a:p>
          <a:p>
            <a:pPr algn="ctr"/>
            <a:r>
              <a:rPr lang="en-US" altLang="en-US" sz="2400" i="0" dirty="0">
                <a:solidFill>
                  <a:srgbClr val="FF0000"/>
                </a:solidFill>
              </a:rPr>
              <a:t>    (</a:t>
            </a:r>
            <a:r>
              <a:rPr lang="en-US" altLang="en-US" sz="2400" dirty="0">
                <a:solidFill>
                  <a:srgbClr val="FF0000"/>
                </a:solidFill>
              </a:rPr>
              <a:t></a:t>
            </a:r>
            <a:r>
              <a:rPr lang="en-US" altLang="en-US" sz="2800" baseline="-25000" dirty="0" err="1">
                <a:solidFill>
                  <a:srgbClr val="FF0000"/>
                </a:solidFill>
              </a:rPr>
              <a:t>borrower.loan</a:t>
            </a:r>
            <a:r>
              <a:rPr lang="en-US" altLang="en-US" sz="2800" baseline="-25000" dirty="0">
                <a:solidFill>
                  <a:srgbClr val="FF0000"/>
                </a:solidFill>
              </a:rPr>
              <a:t>-number = </a:t>
            </a:r>
            <a:r>
              <a:rPr lang="en-US" altLang="en-US" sz="2800" baseline="-25000" dirty="0" err="1">
                <a:solidFill>
                  <a:srgbClr val="FF0000"/>
                </a:solidFill>
              </a:rPr>
              <a:t>loan.loan</a:t>
            </a:r>
            <a:r>
              <a:rPr lang="en-US" altLang="en-US" sz="2800" baseline="-25000" dirty="0">
                <a:solidFill>
                  <a:srgbClr val="FF0000"/>
                </a:solidFill>
              </a:rPr>
              <a:t>-number</a:t>
            </a:r>
            <a:r>
              <a:rPr lang="en-US" altLang="en-US" sz="2400" i="0" dirty="0">
                <a:solidFill>
                  <a:srgbClr val="FF0000"/>
                </a:solidFill>
              </a:rPr>
              <a:t>(</a:t>
            </a:r>
            <a:r>
              <a:rPr lang="en-US" altLang="en-US" sz="2400" dirty="0">
                <a:solidFill>
                  <a:srgbClr val="FF0000"/>
                </a:solidFill>
              </a:rPr>
              <a:t>borrower x loan</a:t>
            </a:r>
            <a:r>
              <a:rPr lang="en-US" altLang="en-US" sz="2400" i="0" dirty="0">
                <a:solidFill>
                  <a:srgbClr val="FF0000"/>
                </a:solidFill>
              </a:rPr>
              <a:t>)))</a:t>
            </a:r>
          </a:p>
        </p:txBody>
      </p:sp>
    </p:spTree>
    <p:extLst>
      <p:ext uri="{BB962C8B-B14F-4D97-AF65-F5344CB8AC3E}">
        <p14:creationId xmlns:p14="http://schemas.microsoft.com/office/powerpoint/2010/main" val="2569606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13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1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34820" grpId="0"/>
      <p:bldP spid="101381" grpId="0" autoUpdateAnimBg="0"/>
      <p:bldP spid="101382" grpId="0" autoUpdateAnimBg="0"/>
      <p:bldP spid="9" grpId="0" autoUpdateAnimBg="0"/>
      <p:bldP spid="11" grpId="0" autoUpdateAnimBg="0"/>
      <p:bldP spid="1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sz="2800"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768350" y="894149"/>
            <a:ext cx="7647680" cy="5438412"/>
          </a:xfrm>
        </p:spPr>
        <p:txBody>
          <a:bodyPr/>
          <a:lstStyle/>
          <a:p>
            <a:pPr marL="0" indent="0" algn="just">
              <a:buNone/>
            </a:pPr>
            <a:r>
              <a:rPr lang="en-IN" dirty="0"/>
              <a:t>We must have a way to specify how tuples within a given relation are </a:t>
            </a:r>
            <a:r>
              <a:rPr lang="en-IN" dirty="0" smtClean="0"/>
              <a:t>distinguished i.e. </a:t>
            </a:r>
            <a:r>
              <a:rPr lang="en-IN" dirty="0"/>
              <a:t>attribute values of a tuple must be such that they can </a:t>
            </a:r>
            <a:r>
              <a:rPr lang="en-IN" i="1" dirty="0"/>
              <a:t>uniquely identify </a:t>
            </a:r>
            <a:r>
              <a:rPr lang="en-IN" dirty="0"/>
              <a:t>the </a:t>
            </a:r>
            <a:r>
              <a:rPr lang="en-IN" dirty="0" smtClean="0"/>
              <a:t>tuple{</a:t>
            </a:r>
            <a:r>
              <a:rPr lang="en-IN" sz="1400" i="1" dirty="0" smtClean="0"/>
              <a:t>no </a:t>
            </a:r>
            <a:r>
              <a:rPr lang="en-IN" sz="1400" i="1" dirty="0" err="1" smtClean="0"/>
              <a:t>redandancy</a:t>
            </a:r>
            <a:r>
              <a:rPr lang="en-IN" dirty="0" smtClean="0"/>
              <a:t>}</a:t>
            </a:r>
            <a:endParaRPr lang="en-US" altLang="en-US" sz="1700" dirty="0" smtClean="0"/>
          </a:p>
          <a:p>
            <a:pPr marL="0" indent="0">
              <a:buNone/>
            </a:pPr>
            <a:r>
              <a:rPr lang="en-US" altLang="en-US" sz="1700" dirty="0" smtClean="0"/>
              <a:t>Let </a:t>
            </a:r>
            <a:r>
              <a:rPr lang="en-US" altLang="en-US" sz="1700" dirty="0"/>
              <a:t>K </a:t>
            </a:r>
            <a:r>
              <a:rPr lang="en-US" altLang="en-US" sz="1700" dirty="0">
                <a:sym typeface="Symbol" panose="05050102010706020507" pitchFamily="18" charset="2"/>
              </a:rPr>
              <a:t> R</a:t>
            </a:r>
          </a:p>
          <a:p>
            <a:r>
              <a:rPr lang="en-US" altLang="en-US" sz="1700" i="1" dirty="0">
                <a:sym typeface="Symbol" panose="05050102010706020507" pitchFamily="18" charset="2"/>
              </a:rPr>
              <a:t>K </a:t>
            </a:r>
            <a:r>
              <a:rPr lang="en-US" altLang="en-US" sz="1700" dirty="0">
                <a:sym typeface="Symbol" panose="05050102010706020507" pitchFamily="18" charset="2"/>
              </a:rPr>
              <a:t>is a </a:t>
            </a:r>
            <a:r>
              <a:rPr lang="en-US" altLang="en-US" sz="1700" b="1" dirty="0" err="1">
                <a:solidFill>
                  <a:srgbClr val="002060"/>
                </a:solidFill>
                <a:sym typeface="Symbol" panose="05050102010706020507" pitchFamily="18" charset="2"/>
              </a:rPr>
              <a:t>superkey</a:t>
            </a:r>
            <a:r>
              <a:rPr lang="en-US" altLang="en-US" sz="1700" b="1" dirty="0">
                <a:solidFill>
                  <a:schemeClr val="tx2"/>
                </a:solidFill>
                <a:sym typeface="Symbol" panose="05050102010706020507" pitchFamily="18" charset="2"/>
              </a:rPr>
              <a:t> </a:t>
            </a:r>
            <a:r>
              <a:rPr lang="en-US" altLang="en-US" sz="1700" dirty="0">
                <a:sym typeface="Symbol" panose="05050102010706020507" pitchFamily="18" charset="2"/>
              </a:rPr>
              <a:t>of </a:t>
            </a:r>
            <a:r>
              <a:rPr lang="en-US" altLang="en-US" sz="1700" i="1" dirty="0">
                <a:sym typeface="Symbol" panose="05050102010706020507" pitchFamily="18" charset="2"/>
              </a:rPr>
              <a:t>R</a:t>
            </a:r>
            <a:r>
              <a:rPr lang="en-US" altLang="en-US" sz="1700" dirty="0">
                <a:sym typeface="Symbol" panose="05050102010706020507" pitchFamily="18" charset="2"/>
              </a:rPr>
              <a:t> if values for </a:t>
            </a:r>
            <a:r>
              <a:rPr lang="en-US" altLang="en-US" sz="1700" i="1" dirty="0">
                <a:sym typeface="Symbol" panose="05050102010706020507" pitchFamily="18" charset="2"/>
              </a:rPr>
              <a:t>K</a:t>
            </a:r>
            <a:r>
              <a:rPr lang="en-US" altLang="en-US" sz="1700" dirty="0">
                <a:sym typeface="Symbol" panose="05050102010706020507" pitchFamily="18" charset="2"/>
              </a:rPr>
              <a:t> are sufficient to identify a unique tuple of each possible relation </a:t>
            </a:r>
            <a:r>
              <a:rPr lang="en-US" altLang="en-US" sz="1700" i="1" dirty="0">
                <a:sym typeface="Symbol" panose="05050102010706020507" pitchFamily="18" charset="2"/>
              </a:rPr>
              <a:t>r(R)</a:t>
            </a:r>
            <a:r>
              <a:rPr lang="en-US" altLang="en-US" sz="1700" dirty="0">
                <a:sym typeface="Symbol" panose="05050102010706020507" pitchFamily="18" charset="2"/>
              </a:rPr>
              <a:t> </a:t>
            </a:r>
            <a:r>
              <a:rPr lang="en-US" altLang="en-US" sz="1700" dirty="0" smtClean="0">
                <a:sym typeface="Symbol" panose="05050102010706020507" pitchFamily="18" charset="2"/>
              </a:rPr>
              <a:t>{</a:t>
            </a:r>
            <a:r>
              <a:rPr lang="en-IN" sz="1400" dirty="0"/>
              <a:t>set of one or more attributes that, taken collectively, allow </a:t>
            </a:r>
            <a:r>
              <a:rPr lang="en-IN" sz="1400" dirty="0" smtClean="0"/>
              <a:t>us to </a:t>
            </a:r>
            <a:r>
              <a:rPr lang="en-IN" sz="1400" dirty="0"/>
              <a:t>identify uniquely a tuple in the relation</a:t>
            </a:r>
            <a:r>
              <a:rPr lang="en-US" altLang="en-US" sz="1700" dirty="0" smtClean="0">
                <a:sym typeface="Symbol" panose="05050102010706020507" pitchFamily="18" charset="2"/>
              </a:rPr>
              <a:t>}</a:t>
            </a:r>
            <a:endParaRPr lang="en-US" altLang="en-US" sz="1700" dirty="0">
              <a:sym typeface="Symbol" panose="05050102010706020507" pitchFamily="18" charset="2"/>
            </a:endParaRPr>
          </a:p>
          <a:p>
            <a:pPr lvl="1">
              <a:lnSpc>
                <a:spcPct val="130000"/>
              </a:lnSpc>
            </a:pPr>
            <a:r>
              <a:rPr lang="en-US" altLang="en-US" sz="1700" dirty="0">
                <a:sym typeface="Symbol" panose="05050102010706020507" pitchFamily="18" charset="2"/>
              </a:rPr>
              <a:t>Example:  {</a:t>
            </a:r>
            <a:r>
              <a:rPr lang="en-US" altLang="en-US" sz="1700" i="1" dirty="0">
                <a:sym typeface="Symbol" panose="05050102010706020507" pitchFamily="18" charset="2"/>
              </a:rPr>
              <a:t>ID</a:t>
            </a:r>
            <a:r>
              <a:rPr lang="en-US" altLang="en-US" sz="1700" dirty="0">
                <a:sym typeface="Symbol" panose="05050102010706020507" pitchFamily="18" charset="2"/>
              </a:rPr>
              <a:t>} and {</a:t>
            </a:r>
            <a:r>
              <a:rPr lang="en-US" altLang="en-US" sz="1700" dirty="0" err="1">
                <a:sym typeface="Symbol" panose="05050102010706020507" pitchFamily="18" charset="2"/>
              </a:rPr>
              <a:t>ID,name</a:t>
            </a:r>
            <a:r>
              <a:rPr lang="en-US" altLang="en-US" sz="1700" dirty="0">
                <a:sym typeface="Symbol" panose="05050102010706020507" pitchFamily="18" charset="2"/>
              </a:rPr>
              <a:t>} are both </a:t>
            </a:r>
            <a:r>
              <a:rPr lang="en-US" altLang="en-US" sz="1700" dirty="0" err="1">
                <a:sym typeface="Symbol" panose="05050102010706020507" pitchFamily="18" charset="2"/>
              </a:rPr>
              <a:t>superkeys</a:t>
            </a:r>
            <a:r>
              <a:rPr lang="en-US" altLang="en-US" sz="1700" dirty="0">
                <a:sym typeface="Symbol" panose="05050102010706020507" pitchFamily="18" charset="2"/>
              </a:rPr>
              <a:t> of </a:t>
            </a:r>
            <a:r>
              <a:rPr lang="en-US" altLang="en-US" sz="1700" i="1" dirty="0">
                <a:sym typeface="Symbol" panose="05050102010706020507" pitchFamily="18" charset="2"/>
              </a:rPr>
              <a:t>instructor.</a:t>
            </a:r>
            <a:endParaRPr lang="en-US" altLang="en-US" sz="1700" dirty="0">
              <a:sym typeface="Symbol" panose="05050102010706020507" pitchFamily="18" charset="2"/>
            </a:endParaRPr>
          </a:p>
          <a:p>
            <a:pPr>
              <a:lnSpc>
                <a:spcPct val="120000"/>
              </a:lnSpc>
            </a:pPr>
            <a:r>
              <a:rPr lang="en-US" altLang="en-US" sz="1700" dirty="0" err="1">
                <a:sym typeface="Symbol" panose="05050102010706020507" pitchFamily="18" charset="2"/>
              </a:rPr>
              <a:t>Superkey</a:t>
            </a:r>
            <a:r>
              <a:rPr lang="en-US" altLang="en-US" sz="1700" dirty="0">
                <a:sym typeface="Symbol" panose="05050102010706020507" pitchFamily="18" charset="2"/>
              </a:rPr>
              <a:t> </a:t>
            </a:r>
            <a:r>
              <a:rPr lang="en-US" altLang="en-US" sz="1700" i="1" dirty="0">
                <a:sym typeface="Symbol" panose="05050102010706020507" pitchFamily="18" charset="2"/>
              </a:rPr>
              <a:t>K</a:t>
            </a:r>
            <a:r>
              <a:rPr lang="en-US" altLang="en-US" sz="1700" dirty="0">
                <a:sym typeface="Symbol" panose="05050102010706020507" pitchFamily="18" charset="2"/>
              </a:rPr>
              <a:t> is a </a:t>
            </a:r>
            <a:r>
              <a:rPr lang="en-US" altLang="en-US" sz="1700" b="1" dirty="0">
                <a:solidFill>
                  <a:srgbClr val="002060"/>
                </a:solidFill>
                <a:sym typeface="Symbol" panose="05050102010706020507" pitchFamily="18" charset="2"/>
              </a:rPr>
              <a:t>candidate key</a:t>
            </a:r>
            <a:r>
              <a:rPr lang="en-US" altLang="en-US" sz="1700" dirty="0">
                <a:sym typeface="Symbol" panose="05050102010706020507" pitchFamily="18" charset="2"/>
              </a:rPr>
              <a:t> if </a:t>
            </a:r>
            <a:r>
              <a:rPr lang="en-US" altLang="en-US" sz="1700" i="1" dirty="0">
                <a:sym typeface="Symbol" panose="05050102010706020507" pitchFamily="18" charset="2"/>
              </a:rPr>
              <a:t>K</a:t>
            </a:r>
            <a:r>
              <a:rPr lang="en-US" altLang="en-US" sz="1700" dirty="0">
                <a:sym typeface="Symbol" panose="05050102010706020507" pitchFamily="18" charset="2"/>
              </a:rPr>
              <a:t> is minimal</a:t>
            </a:r>
            <a:br>
              <a:rPr lang="en-US" altLang="en-US" sz="1700" dirty="0">
                <a:sym typeface="Symbol" panose="05050102010706020507" pitchFamily="18" charset="2"/>
              </a:rPr>
            </a:br>
            <a:r>
              <a:rPr lang="en-US" altLang="en-US" sz="1700" dirty="0">
                <a:sym typeface="Symbol" panose="05050102010706020507" pitchFamily="18" charset="2"/>
              </a:rPr>
              <a:t>Example:  {</a:t>
            </a:r>
            <a:r>
              <a:rPr lang="en-US" altLang="en-US" sz="1700" i="1" dirty="0">
                <a:sym typeface="Symbol" panose="05050102010706020507" pitchFamily="18" charset="2"/>
              </a:rPr>
              <a:t>ID</a:t>
            </a:r>
            <a:r>
              <a:rPr lang="en-US" altLang="en-US" sz="1700" dirty="0">
                <a:sym typeface="Symbol" panose="05050102010706020507" pitchFamily="18" charset="2"/>
              </a:rPr>
              <a:t>} is a candidate key for </a:t>
            </a:r>
            <a:r>
              <a:rPr lang="en-US" altLang="en-US" sz="1700" i="1" dirty="0">
                <a:sym typeface="Symbol" panose="05050102010706020507" pitchFamily="18" charset="2"/>
              </a:rPr>
              <a:t>Instructor</a:t>
            </a:r>
            <a:endParaRPr lang="en-US" altLang="en-US" sz="1700" dirty="0">
              <a:sym typeface="Symbol" panose="05050102010706020507" pitchFamily="18" charset="2"/>
            </a:endParaRPr>
          </a:p>
          <a:p>
            <a:pPr>
              <a:lnSpc>
                <a:spcPct val="120000"/>
              </a:lnSpc>
            </a:pPr>
            <a:r>
              <a:rPr lang="en-US" altLang="en-US" sz="1700" dirty="0">
                <a:sym typeface="Symbol" panose="05050102010706020507" pitchFamily="18" charset="2"/>
              </a:rPr>
              <a:t>One of the candidate keys is selected to be the </a:t>
            </a:r>
            <a:r>
              <a:rPr lang="en-US" altLang="en-US" sz="1700" b="1" dirty="0">
                <a:solidFill>
                  <a:srgbClr val="002060"/>
                </a:solidFill>
                <a:sym typeface="Symbol" panose="05050102010706020507" pitchFamily="18" charset="2"/>
              </a:rPr>
              <a:t>primary key</a:t>
            </a:r>
            <a:r>
              <a:rPr lang="en-US" altLang="en-US" sz="1700" dirty="0">
                <a:sym typeface="Symbol" panose="05050102010706020507" pitchFamily="18" charset="2"/>
              </a:rPr>
              <a:t>.</a:t>
            </a:r>
          </a:p>
          <a:p>
            <a:pPr lvl="1">
              <a:lnSpc>
                <a:spcPct val="120000"/>
              </a:lnSpc>
            </a:pPr>
            <a:r>
              <a:rPr lang="en-US" altLang="en-US" dirty="0">
                <a:sym typeface="Symbol" panose="05050102010706020507" pitchFamily="18" charset="2"/>
              </a:rPr>
              <a:t>W</a:t>
            </a:r>
            <a:r>
              <a:rPr lang="en-US" altLang="en-US" sz="1700" dirty="0">
                <a:sym typeface="Symbol" panose="05050102010706020507" pitchFamily="18" charset="2"/>
              </a:rPr>
              <a:t>hich one?</a:t>
            </a:r>
          </a:p>
          <a:p>
            <a:r>
              <a:rPr lang="en-US" altLang="en-US" sz="1700" b="1" dirty="0">
                <a:solidFill>
                  <a:srgbClr val="002060"/>
                </a:solidFill>
              </a:rPr>
              <a:t>Foreign key</a:t>
            </a:r>
            <a:r>
              <a:rPr lang="en-US" altLang="en-US" sz="1700" dirty="0">
                <a:solidFill>
                  <a:srgbClr val="002060"/>
                </a:solidFill>
              </a:rPr>
              <a:t> </a:t>
            </a:r>
            <a:r>
              <a:rPr lang="en-US" altLang="en-US" sz="1700" dirty="0"/>
              <a:t>constraint: Value in one relation must appear in another</a:t>
            </a:r>
          </a:p>
          <a:p>
            <a:pPr lvl="1"/>
            <a:r>
              <a:rPr lang="en-US" altLang="en-US" sz="1700" b="1" dirty="0">
                <a:solidFill>
                  <a:srgbClr val="002060"/>
                </a:solidFill>
              </a:rPr>
              <a:t>Referencing</a:t>
            </a:r>
            <a:r>
              <a:rPr lang="en-US" altLang="en-US" sz="1700" dirty="0"/>
              <a:t> relation</a:t>
            </a:r>
          </a:p>
          <a:p>
            <a:pPr lvl="1"/>
            <a:r>
              <a:rPr lang="en-US" altLang="en-US" sz="1700" b="1" dirty="0">
                <a:solidFill>
                  <a:srgbClr val="002060"/>
                </a:solidFill>
              </a:rPr>
              <a:t>Referenced</a:t>
            </a:r>
            <a:r>
              <a:rPr lang="en-US" altLang="en-US" sz="1700" dirty="0"/>
              <a:t> relation</a:t>
            </a:r>
          </a:p>
          <a:p>
            <a:pPr lvl="1"/>
            <a:r>
              <a:rPr lang="en-US" altLang="en-US" sz="1700" dirty="0">
                <a:sym typeface="Symbol" panose="05050102010706020507" pitchFamily="18" charset="2"/>
              </a:rPr>
              <a:t>Example: </a:t>
            </a:r>
            <a:r>
              <a:rPr lang="en-US" altLang="en-US" sz="1700" i="1" dirty="0">
                <a:sym typeface="Symbol" panose="05050102010706020507" pitchFamily="18" charset="2"/>
              </a:rPr>
              <a:t>dept_name</a:t>
            </a:r>
            <a:r>
              <a:rPr lang="en-US" altLang="en-US" sz="1700" dirty="0">
                <a:sym typeface="Symbol" panose="05050102010706020507" pitchFamily="18" charset="2"/>
              </a:rPr>
              <a:t> in i</a:t>
            </a:r>
            <a:r>
              <a:rPr lang="en-US" altLang="en-US" sz="1700" i="1" dirty="0">
                <a:sym typeface="Symbol" panose="05050102010706020507" pitchFamily="18" charset="2"/>
              </a:rPr>
              <a:t>nstructor</a:t>
            </a:r>
            <a:r>
              <a:rPr lang="en-US" altLang="en-US" sz="1700" dirty="0">
                <a:sym typeface="Symbol" panose="05050102010706020507" pitchFamily="18" charset="2"/>
              </a:rPr>
              <a:t>  is a foreign key from </a:t>
            </a:r>
            <a:r>
              <a:rPr lang="en-US" altLang="en-US" sz="1700" i="1" dirty="0">
                <a:sym typeface="Symbol" panose="05050102010706020507" pitchFamily="18" charset="2"/>
              </a:rPr>
              <a:t>instructor</a:t>
            </a:r>
            <a:r>
              <a:rPr lang="en-US" altLang="en-US" sz="1700" dirty="0">
                <a:sym typeface="Symbol" panose="05050102010706020507" pitchFamily="18" charset="2"/>
              </a:rPr>
              <a:t> referencing </a:t>
            </a:r>
            <a:r>
              <a:rPr lang="en-US" altLang="en-US" sz="1700" i="1" dirty="0">
                <a:sym typeface="Symbol" panose="05050102010706020507" pitchFamily="18" charset="2"/>
              </a:rPr>
              <a:t>department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a:defRPr/>
            </a:pPr>
            <a:r>
              <a:rPr lang="en-US" altLang="en-US" smtClean="0"/>
              <a:t>Example Queries</a:t>
            </a:r>
          </a:p>
        </p:txBody>
      </p:sp>
      <p:sp>
        <p:nvSpPr>
          <p:cNvPr id="36868" name="Text Box 4"/>
          <p:cNvSpPr txBox="1">
            <a:spLocks noChangeArrowheads="1"/>
          </p:cNvSpPr>
          <p:nvPr/>
        </p:nvSpPr>
        <p:spPr bwMode="auto">
          <a:xfrm>
            <a:off x="641350" y="727075"/>
            <a:ext cx="8350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buFont typeface="Monotype Sorts" pitchFamily="2" charset="2"/>
              <a:buChar char="n"/>
            </a:pPr>
            <a:r>
              <a:rPr lang="en-US" altLang="en-US" sz="2000" i="0" dirty="0"/>
              <a:t>  </a:t>
            </a:r>
            <a:r>
              <a:rPr lang="en-US" altLang="en-US" i="0" dirty="0"/>
              <a:t>Find the names of all customers who have a loan at the </a:t>
            </a:r>
            <a:r>
              <a:rPr lang="en-US" altLang="en-US" i="0" dirty="0" err="1" smtClean="0"/>
              <a:t>Perryridge</a:t>
            </a:r>
            <a:r>
              <a:rPr lang="en-US" altLang="en-US" i="0" dirty="0" smtClean="0"/>
              <a:t> </a:t>
            </a:r>
            <a:r>
              <a:rPr lang="en-US" altLang="en-US" i="0" dirty="0"/>
              <a:t>branch but do not have an account at any branch of </a:t>
            </a:r>
            <a:r>
              <a:rPr lang="en-US" altLang="en-US" i="0" dirty="0" smtClean="0"/>
              <a:t>the </a:t>
            </a:r>
            <a:r>
              <a:rPr lang="en-US" altLang="en-US" i="0" dirty="0"/>
              <a:t>bank.</a:t>
            </a:r>
            <a:endParaRPr kumimoji="0" lang="en-US" altLang="en-US" sz="1200" i="0" dirty="0"/>
          </a:p>
        </p:txBody>
      </p:sp>
      <p:sp>
        <p:nvSpPr>
          <p:cNvPr id="107525" name="Text Box 5"/>
          <p:cNvSpPr txBox="1">
            <a:spLocks noChangeArrowheads="1"/>
          </p:cNvSpPr>
          <p:nvPr/>
        </p:nvSpPr>
        <p:spPr bwMode="auto">
          <a:xfrm>
            <a:off x="768350" y="1534625"/>
            <a:ext cx="8469312" cy="126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altLang="en-US" sz="1800" i="0" dirty="0">
                <a:solidFill>
                  <a:srgbClr val="FF0000"/>
                </a:solidFill>
              </a:rPr>
              <a:t></a:t>
            </a:r>
            <a:r>
              <a:rPr lang="en-US" altLang="en-US" sz="2400" baseline="-25000" dirty="0">
                <a:solidFill>
                  <a:srgbClr val="FF0000"/>
                </a:solidFill>
              </a:rPr>
              <a:t>customer-name</a:t>
            </a:r>
            <a:r>
              <a:rPr lang="en-US" altLang="en-US" sz="1800" i="0" dirty="0">
                <a:solidFill>
                  <a:srgbClr val="FF0000"/>
                </a:solidFill>
              </a:rPr>
              <a:t> (</a:t>
            </a:r>
            <a:r>
              <a:rPr lang="en-US" altLang="en-US" sz="2400" i="0" dirty="0">
                <a:solidFill>
                  <a:srgbClr val="FF0000"/>
                </a:solidFill>
              </a:rPr>
              <a:t></a:t>
            </a:r>
            <a:r>
              <a:rPr lang="en-US" altLang="en-US" sz="2400" baseline="-25000" dirty="0">
                <a:solidFill>
                  <a:srgbClr val="FF0000"/>
                </a:solidFill>
              </a:rPr>
              <a:t>branch-name = “</a:t>
            </a:r>
            <a:r>
              <a:rPr lang="en-US" altLang="en-US" sz="2400" baseline="-25000" dirty="0" err="1">
                <a:solidFill>
                  <a:srgbClr val="FF0000"/>
                </a:solidFill>
              </a:rPr>
              <a:t>Perryridge</a:t>
            </a:r>
            <a:r>
              <a:rPr lang="en-US" altLang="en-US" sz="2400" baseline="-25000" dirty="0">
                <a:solidFill>
                  <a:srgbClr val="FF0000"/>
                </a:solidFill>
              </a:rPr>
              <a:t>”</a:t>
            </a:r>
            <a:endParaRPr lang="en-US" altLang="en-US" sz="2400" i="0" dirty="0">
              <a:solidFill>
                <a:srgbClr val="FF0000"/>
              </a:solidFill>
            </a:endParaRPr>
          </a:p>
          <a:p>
            <a:r>
              <a:rPr lang="en-US" altLang="en-US" sz="1800" i="0" dirty="0">
                <a:solidFill>
                  <a:srgbClr val="FF0000"/>
                </a:solidFill>
              </a:rPr>
              <a:t>    (</a:t>
            </a:r>
            <a:r>
              <a:rPr lang="en-US" altLang="en-US" sz="2400" i="0" dirty="0">
                <a:solidFill>
                  <a:srgbClr val="FF0000"/>
                </a:solidFill>
              </a:rPr>
              <a:t></a:t>
            </a:r>
            <a:r>
              <a:rPr lang="en-US" altLang="en-US" sz="2400" baseline="-25000" dirty="0" err="1">
                <a:solidFill>
                  <a:srgbClr val="FF0000"/>
                </a:solidFill>
              </a:rPr>
              <a:t>borrower.loan</a:t>
            </a:r>
            <a:r>
              <a:rPr lang="en-US" altLang="en-US" sz="2400" baseline="-25000" dirty="0">
                <a:solidFill>
                  <a:srgbClr val="FF0000"/>
                </a:solidFill>
              </a:rPr>
              <a:t>-number = </a:t>
            </a:r>
            <a:r>
              <a:rPr lang="en-US" altLang="en-US" sz="2400" baseline="-25000" dirty="0" err="1">
                <a:solidFill>
                  <a:srgbClr val="FF0000"/>
                </a:solidFill>
              </a:rPr>
              <a:t>loan.loan</a:t>
            </a:r>
            <a:r>
              <a:rPr lang="en-US" altLang="en-US" sz="2400" baseline="-25000" dirty="0">
                <a:solidFill>
                  <a:srgbClr val="FF0000"/>
                </a:solidFill>
              </a:rPr>
              <a:t>-number</a:t>
            </a:r>
            <a:r>
              <a:rPr lang="en-US" altLang="en-US" sz="1800" i="0" dirty="0">
                <a:solidFill>
                  <a:srgbClr val="FF0000"/>
                </a:solidFill>
              </a:rPr>
              <a:t>(</a:t>
            </a:r>
            <a:r>
              <a:rPr lang="en-US" altLang="en-US" sz="2000" i="0" dirty="0">
                <a:solidFill>
                  <a:srgbClr val="FF0000"/>
                </a:solidFill>
              </a:rPr>
              <a:t>borrower x loan</a:t>
            </a:r>
            <a:r>
              <a:rPr lang="en-US" altLang="en-US" sz="1800" i="0" dirty="0">
                <a:solidFill>
                  <a:srgbClr val="FF0000"/>
                </a:solidFill>
              </a:rPr>
              <a:t>)))  –           </a:t>
            </a:r>
            <a:br>
              <a:rPr lang="en-US" altLang="en-US" sz="1800" i="0" dirty="0">
                <a:solidFill>
                  <a:srgbClr val="FF0000"/>
                </a:solidFill>
              </a:rPr>
            </a:br>
            <a:r>
              <a:rPr lang="en-US" altLang="en-US" sz="1800" i="0" dirty="0">
                <a:solidFill>
                  <a:srgbClr val="FF0000"/>
                </a:solidFill>
              </a:rPr>
              <a:t>     </a:t>
            </a:r>
            <a:r>
              <a:rPr lang="en-US" altLang="en-US" sz="2400" baseline="-25000" dirty="0">
                <a:solidFill>
                  <a:srgbClr val="FF0000"/>
                </a:solidFill>
              </a:rPr>
              <a:t>customer-name</a:t>
            </a:r>
            <a:r>
              <a:rPr lang="en-US" altLang="en-US" sz="1800" i="0" dirty="0">
                <a:solidFill>
                  <a:srgbClr val="FF0000"/>
                </a:solidFill>
              </a:rPr>
              <a:t>(</a:t>
            </a:r>
            <a:r>
              <a:rPr lang="en-US" altLang="en-US" sz="2000" i="0" dirty="0">
                <a:solidFill>
                  <a:srgbClr val="FF0000"/>
                </a:solidFill>
              </a:rPr>
              <a:t>depositor</a:t>
            </a:r>
            <a:r>
              <a:rPr lang="en-US" altLang="en-US" sz="1800" i="0" dirty="0">
                <a:solidFill>
                  <a:srgbClr val="FF0000"/>
                </a:solidFill>
              </a:rPr>
              <a:t>)</a:t>
            </a:r>
            <a:endParaRPr kumimoji="0" lang="en-US" altLang="en-US" sz="1400" i="0" dirty="0">
              <a:solidFill>
                <a:srgbClr val="FF0000"/>
              </a:solidFill>
            </a:endParaRPr>
          </a:p>
        </p:txBody>
      </p:sp>
      <p:sp>
        <p:nvSpPr>
          <p:cNvPr id="8" name="Rectangle 3"/>
          <p:cNvSpPr txBox="1">
            <a:spLocks noChangeArrowheads="1"/>
          </p:cNvSpPr>
          <p:nvPr/>
        </p:nvSpPr>
        <p:spPr bwMode="auto">
          <a:xfrm>
            <a:off x="615156" y="3172157"/>
            <a:ext cx="87757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ingdings" panose="05000000000000000000" pitchFamily="2" charset="2"/>
              <a:buChar char="§"/>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Font typeface="Wingdings" panose="05000000000000000000" pitchFamily="2" charset="2"/>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a:lnSpc>
                <a:spcPct val="90000"/>
              </a:lnSpc>
            </a:pPr>
            <a:r>
              <a:rPr lang="en-US" altLang="en-US" kern="0" dirty="0" smtClean="0"/>
              <a:t>Find the names of all customers who have a loan at the </a:t>
            </a:r>
            <a:r>
              <a:rPr lang="en-US" altLang="en-US" kern="0" dirty="0" err="1" smtClean="0"/>
              <a:t>Perryridge</a:t>
            </a:r>
            <a:r>
              <a:rPr lang="en-US" altLang="en-US" kern="0" dirty="0" smtClean="0"/>
              <a:t> branch.</a:t>
            </a:r>
          </a:p>
        </p:txBody>
      </p:sp>
      <p:sp>
        <p:nvSpPr>
          <p:cNvPr id="9" name="Text Box 5"/>
          <p:cNvSpPr txBox="1">
            <a:spLocks noChangeArrowheads="1"/>
          </p:cNvSpPr>
          <p:nvPr/>
        </p:nvSpPr>
        <p:spPr bwMode="auto">
          <a:xfrm>
            <a:off x="429904" y="3580026"/>
            <a:ext cx="807720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buFont typeface="Symbol" panose="05050102010706020507" pitchFamily="18" charset="2"/>
              <a:buChar char="-"/>
            </a:pPr>
            <a:r>
              <a:rPr lang="en-US" altLang="en-US" sz="1400" i="0" dirty="0">
                <a:solidFill>
                  <a:srgbClr val="FF0000"/>
                </a:solidFill>
              </a:rPr>
              <a:t>Query 1</a:t>
            </a:r>
            <a:br>
              <a:rPr lang="en-US" altLang="en-US" sz="1400" i="0" dirty="0">
                <a:solidFill>
                  <a:srgbClr val="FF0000"/>
                </a:solidFill>
              </a:rPr>
            </a:br>
            <a:r>
              <a:rPr lang="en-US" altLang="en-US" sz="1400" i="0" dirty="0">
                <a:solidFill>
                  <a:srgbClr val="FF0000"/>
                </a:solidFill>
              </a:rPr>
              <a:t>  </a:t>
            </a:r>
            <a:r>
              <a:rPr lang="en-US" altLang="en-US" sz="2000" i="0" dirty="0">
                <a:solidFill>
                  <a:srgbClr val="FF0000"/>
                </a:solidFill>
              </a:rPr>
              <a:t></a:t>
            </a:r>
            <a:r>
              <a:rPr lang="en-US" altLang="en-US" sz="2400" i="0" baseline="-25000" dirty="0">
                <a:solidFill>
                  <a:srgbClr val="FF0000"/>
                </a:solidFill>
              </a:rPr>
              <a:t>customer-name</a:t>
            </a:r>
            <a:r>
              <a:rPr lang="en-US" altLang="en-US" sz="2000" i="0" dirty="0">
                <a:solidFill>
                  <a:srgbClr val="FF0000"/>
                </a:solidFill>
              </a:rPr>
              <a:t>(</a:t>
            </a:r>
            <a:r>
              <a:rPr lang="en-US" altLang="en-US" sz="2400" i="0" baseline="-25000" dirty="0">
                <a:solidFill>
                  <a:srgbClr val="FF0000"/>
                </a:solidFill>
              </a:rPr>
              <a:t>branch-name = “</a:t>
            </a:r>
            <a:r>
              <a:rPr lang="en-US" altLang="en-US" sz="2400" i="0" baseline="-25000" dirty="0" err="1">
                <a:solidFill>
                  <a:srgbClr val="FF0000"/>
                </a:solidFill>
              </a:rPr>
              <a:t>Perryridge</a:t>
            </a:r>
            <a:r>
              <a:rPr lang="en-US" altLang="en-US" sz="2400" i="0" baseline="-25000" dirty="0">
                <a:solidFill>
                  <a:srgbClr val="FF0000"/>
                </a:solidFill>
              </a:rPr>
              <a:t>”</a:t>
            </a:r>
            <a:r>
              <a:rPr lang="en-US" altLang="en-US" sz="2400" i="0" dirty="0">
                <a:solidFill>
                  <a:srgbClr val="FF0000"/>
                </a:solidFill>
              </a:rPr>
              <a:t> </a:t>
            </a:r>
            <a:r>
              <a:rPr lang="en-US" altLang="en-US" sz="2000" i="0" dirty="0">
                <a:solidFill>
                  <a:srgbClr val="FF0000"/>
                </a:solidFill>
              </a:rPr>
              <a:t>(</a:t>
            </a:r>
            <a:br>
              <a:rPr lang="en-US" altLang="en-US" sz="2000" i="0" dirty="0">
                <a:solidFill>
                  <a:srgbClr val="FF0000"/>
                </a:solidFill>
              </a:rPr>
            </a:br>
            <a:r>
              <a:rPr lang="en-US" altLang="en-US" sz="2000" i="0" dirty="0">
                <a:solidFill>
                  <a:srgbClr val="FF0000"/>
                </a:solidFill>
              </a:rPr>
              <a:t>  </a:t>
            </a:r>
            <a:r>
              <a:rPr lang="en-US" altLang="en-US" sz="2400" i="0" baseline="-25000" dirty="0" err="1">
                <a:solidFill>
                  <a:srgbClr val="FF0000"/>
                </a:solidFill>
              </a:rPr>
              <a:t>borrower.loan</a:t>
            </a:r>
            <a:r>
              <a:rPr lang="en-US" altLang="en-US" sz="2400" i="0" baseline="-25000" dirty="0">
                <a:solidFill>
                  <a:srgbClr val="FF0000"/>
                </a:solidFill>
              </a:rPr>
              <a:t>-number = </a:t>
            </a:r>
            <a:r>
              <a:rPr lang="en-US" altLang="en-US" sz="2400" i="0" baseline="-25000" dirty="0" err="1">
                <a:solidFill>
                  <a:srgbClr val="FF0000"/>
                </a:solidFill>
              </a:rPr>
              <a:t>loan.loan</a:t>
            </a:r>
            <a:r>
              <a:rPr lang="en-US" altLang="en-US" sz="2400" i="0" baseline="-25000" dirty="0">
                <a:solidFill>
                  <a:srgbClr val="FF0000"/>
                </a:solidFill>
              </a:rPr>
              <a:t>-number</a:t>
            </a:r>
            <a:r>
              <a:rPr lang="en-US" altLang="en-US" sz="2000" i="0" dirty="0">
                <a:solidFill>
                  <a:srgbClr val="FF0000"/>
                </a:solidFill>
              </a:rPr>
              <a:t>(borrower x loan)))</a:t>
            </a:r>
          </a:p>
          <a:p>
            <a:pPr>
              <a:spcBef>
                <a:spcPct val="0"/>
              </a:spcBef>
              <a:buClrTx/>
              <a:buSzTx/>
              <a:buFontTx/>
              <a:buNone/>
            </a:pPr>
            <a:endParaRPr kumimoji="0" lang="en-US" altLang="en-US" i="0" dirty="0"/>
          </a:p>
        </p:txBody>
      </p:sp>
      <p:sp>
        <p:nvSpPr>
          <p:cNvPr id="10" name="Text Box 4"/>
          <p:cNvSpPr txBox="1">
            <a:spLocks noChangeArrowheads="1"/>
          </p:cNvSpPr>
          <p:nvPr/>
        </p:nvSpPr>
        <p:spPr bwMode="auto">
          <a:xfrm>
            <a:off x="429904" y="4928370"/>
            <a:ext cx="6766468"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altLang="en-US" sz="2000" i="0" dirty="0"/>
              <a:t> </a:t>
            </a:r>
            <a:r>
              <a:rPr lang="en-US" altLang="en-US" sz="1800" i="0" dirty="0" smtClean="0">
                <a:solidFill>
                  <a:srgbClr val="FF0000"/>
                </a:solidFill>
              </a:rPr>
              <a:t></a:t>
            </a:r>
            <a:r>
              <a:rPr lang="en-US" altLang="en-US" sz="1400" i="0" dirty="0" smtClean="0">
                <a:solidFill>
                  <a:srgbClr val="FF0000"/>
                </a:solidFill>
              </a:rPr>
              <a:t>Query </a:t>
            </a:r>
            <a:r>
              <a:rPr lang="en-US" altLang="en-US" sz="1400" i="0" dirty="0">
                <a:solidFill>
                  <a:srgbClr val="FF0000"/>
                </a:solidFill>
              </a:rPr>
              <a:t>2</a:t>
            </a:r>
          </a:p>
          <a:p>
            <a:pPr lvl="1">
              <a:buClr>
                <a:srgbClr val="CC6600"/>
              </a:buClr>
              <a:buSzPct val="105000"/>
            </a:pPr>
            <a:r>
              <a:rPr lang="en-US" altLang="en-US" sz="1800" i="0" dirty="0">
                <a:solidFill>
                  <a:srgbClr val="FF0000"/>
                </a:solidFill>
              </a:rPr>
              <a:t>     </a:t>
            </a:r>
            <a:r>
              <a:rPr lang="en-US" altLang="en-US" sz="2000" i="0" dirty="0">
                <a:solidFill>
                  <a:srgbClr val="FF0000"/>
                </a:solidFill>
              </a:rPr>
              <a:t></a:t>
            </a:r>
            <a:r>
              <a:rPr lang="en-US" altLang="en-US" sz="2400" i="0" baseline="-25000" dirty="0">
                <a:solidFill>
                  <a:srgbClr val="FF0000"/>
                </a:solidFill>
              </a:rPr>
              <a:t>customer-name</a:t>
            </a:r>
            <a:r>
              <a:rPr lang="en-US" altLang="en-US" sz="2000" i="0" dirty="0">
                <a:solidFill>
                  <a:srgbClr val="FF0000"/>
                </a:solidFill>
              </a:rPr>
              <a:t>(</a:t>
            </a:r>
            <a:r>
              <a:rPr lang="en-US" altLang="en-US" sz="2400" i="0" baseline="-25000" dirty="0" err="1">
                <a:solidFill>
                  <a:srgbClr val="FF0000"/>
                </a:solidFill>
              </a:rPr>
              <a:t>loan.loan</a:t>
            </a:r>
            <a:r>
              <a:rPr lang="en-US" altLang="en-US" sz="2400" i="0" baseline="-25000" dirty="0">
                <a:solidFill>
                  <a:srgbClr val="FF0000"/>
                </a:solidFill>
              </a:rPr>
              <a:t>-number = </a:t>
            </a:r>
            <a:r>
              <a:rPr lang="en-US" altLang="en-US" sz="2400" i="0" baseline="-25000" dirty="0" err="1">
                <a:solidFill>
                  <a:srgbClr val="FF0000"/>
                </a:solidFill>
              </a:rPr>
              <a:t>borrower.loan</a:t>
            </a:r>
            <a:r>
              <a:rPr lang="en-US" altLang="en-US" sz="2400" i="0" baseline="-25000" dirty="0">
                <a:solidFill>
                  <a:srgbClr val="FF0000"/>
                </a:solidFill>
              </a:rPr>
              <a:t>-number</a:t>
            </a:r>
            <a:r>
              <a:rPr lang="en-US" altLang="en-US" sz="2000" i="0" dirty="0">
                <a:solidFill>
                  <a:srgbClr val="FF0000"/>
                </a:solidFill>
              </a:rPr>
              <a:t>(</a:t>
            </a:r>
            <a:br>
              <a:rPr lang="en-US" altLang="en-US" sz="2000" i="0" dirty="0">
                <a:solidFill>
                  <a:srgbClr val="FF0000"/>
                </a:solidFill>
              </a:rPr>
            </a:br>
            <a:r>
              <a:rPr lang="en-US" altLang="en-US" sz="2000" i="0" dirty="0">
                <a:solidFill>
                  <a:srgbClr val="FF0000"/>
                </a:solidFill>
              </a:rPr>
              <a:t>             (</a:t>
            </a:r>
            <a:r>
              <a:rPr lang="en-US" altLang="en-US" sz="2400" i="0" baseline="-25000" dirty="0">
                <a:solidFill>
                  <a:srgbClr val="FF0000"/>
                </a:solidFill>
              </a:rPr>
              <a:t>branch-name = “</a:t>
            </a:r>
            <a:r>
              <a:rPr lang="en-US" altLang="en-US" sz="2400" i="0" baseline="-25000" dirty="0" err="1">
                <a:solidFill>
                  <a:srgbClr val="FF0000"/>
                </a:solidFill>
              </a:rPr>
              <a:t>Perryridge</a:t>
            </a:r>
            <a:r>
              <a:rPr lang="en-US" altLang="en-US" sz="2400" i="0" baseline="-25000" dirty="0">
                <a:solidFill>
                  <a:srgbClr val="FF0000"/>
                </a:solidFill>
              </a:rPr>
              <a:t>”</a:t>
            </a:r>
            <a:r>
              <a:rPr lang="en-US" altLang="en-US" sz="2000" i="0" dirty="0">
                <a:solidFill>
                  <a:srgbClr val="FF0000"/>
                </a:solidFill>
              </a:rPr>
              <a:t>(loan)) x  borrower))</a:t>
            </a:r>
          </a:p>
          <a:p>
            <a:pPr>
              <a:spcBef>
                <a:spcPct val="0"/>
              </a:spcBef>
              <a:buClrTx/>
              <a:buSzTx/>
              <a:buFontTx/>
              <a:buNone/>
            </a:pPr>
            <a:endParaRPr kumimoji="0" lang="en-US" altLang="en-US" i="0" dirty="0"/>
          </a:p>
        </p:txBody>
      </p:sp>
    </p:spTree>
    <p:extLst>
      <p:ext uri="{BB962C8B-B14F-4D97-AF65-F5344CB8AC3E}">
        <p14:creationId xmlns:p14="http://schemas.microsoft.com/office/powerpoint/2010/main" val="1441416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autoUpdateAnimBg="0"/>
      <p:bldP spid="9" grpId="0" autoUpdateAnimBg="0"/>
      <p:bldP spid="10"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nvPr>
        </p:nvGraphicFramePr>
        <p:xfrm>
          <a:off x="768350" y="2378647"/>
          <a:ext cx="1306110" cy="822960"/>
        </p:xfrm>
        <a:graphic>
          <a:graphicData uri="http://schemas.openxmlformats.org/drawingml/2006/table">
            <a:tbl>
              <a:tblPr firstRow="1" bandRow="1">
                <a:tableStyleId>{5C22544A-7EE6-4342-B048-85BDC9FD1C3A}</a:tableStyleId>
              </a:tblPr>
              <a:tblGrid>
                <a:gridCol w="435370"/>
                <a:gridCol w="435370"/>
                <a:gridCol w="435370"/>
              </a:tblGrid>
              <a:tr h="240454">
                <a:tc>
                  <a:txBody>
                    <a:bodyPr/>
                    <a:lstStyle/>
                    <a:p>
                      <a:r>
                        <a:rPr lang="en-IN" sz="1200" b="0" dirty="0" smtClean="0">
                          <a:solidFill>
                            <a:schemeClr val="tx1"/>
                          </a:solidFill>
                        </a:rPr>
                        <a:t>1</a:t>
                      </a:r>
                      <a:endParaRPr lang="en-IN" sz="1200" b="0" dirty="0">
                        <a:solidFill>
                          <a:schemeClr val="tx1"/>
                        </a:solidFill>
                      </a:endParaRPr>
                    </a:p>
                  </a:txBody>
                  <a:tcPr/>
                </a:tc>
                <a:tc>
                  <a:txBody>
                    <a:bodyPr/>
                    <a:lstStyle/>
                    <a:p>
                      <a:r>
                        <a:rPr lang="en-IN" sz="1200" b="0" dirty="0" smtClean="0">
                          <a:solidFill>
                            <a:schemeClr val="tx1"/>
                          </a:solidFill>
                        </a:rPr>
                        <a:t>A</a:t>
                      </a:r>
                      <a:endParaRPr lang="en-IN" sz="1200" b="0" dirty="0">
                        <a:solidFill>
                          <a:schemeClr val="tx1"/>
                        </a:solidFill>
                      </a:endParaRPr>
                    </a:p>
                  </a:txBody>
                  <a:tcPr/>
                </a:tc>
                <a:tc>
                  <a:txBody>
                    <a:bodyPr/>
                    <a:lstStyle/>
                    <a:p>
                      <a:r>
                        <a:rPr lang="en-IN" sz="1200" b="0" dirty="0" smtClean="0">
                          <a:solidFill>
                            <a:schemeClr val="tx1"/>
                          </a:solidFill>
                        </a:rPr>
                        <a:t>500</a:t>
                      </a:r>
                      <a:endParaRPr lang="en-IN" sz="1200" b="0" dirty="0">
                        <a:solidFill>
                          <a:schemeClr val="tx1"/>
                        </a:solidFill>
                      </a:endParaRPr>
                    </a:p>
                  </a:txBody>
                  <a:tcPr/>
                </a:tc>
              </a:tr>
              <a:tr h="240454">
                <a:tc>
                  <a:txBody>
                    <a:bodyPr/>
                    <a:lstStyle/>
                    <a:p>
                      <a:r>
                        <a:rPr lang="en-IN" sz="1200" dirty="0" smtClean="0">
                          <a:solidFill>
                            <a:schemeClr val="tx1"/>
                          </a:solidFill>
                        </a:rPr>
                        <a:t>2</a:t>
                      </a:r>
                      <a:endParaRPr lang="en-IN" sz="1200" dirty="0">
                        <a:solidFill>
                          <a:schemeClr val="tx1"/>
                        </a:solidFill>
                      </a:endParaRPr>
                    </a:p>
                  </a:txBody>
                  <a:tcPr/>
                </a:tc>
                <a:tc>
                  <a:txBody>
                    <a:bodyPr/>
                    <a:lstStyle/>
                    <a:p>
                      <a:r>
                        <a:rPr lang="en-IN" sz="1200" dirty="0" smtClean="0">
                          <a:solidFill>
                            <a:schemeClr val="tx1"/>
                          </a:solidFill>
                        </a:rPr>
                        <a:t>B</a:t>
                      </a:r>
                      <a:endParaRPr lang="en-IN" sz="1200" dirty="0">
                        <a:solidFill>
                          <a:schemeClr val="tx1"/>
                        </a:solidFill>
                      </a:endParaRPr>
                    </a:p>
                  </a:txBody>
                  <a:tcPr/>
                </a:tc>
                <a:tc>
                  <a:txBody>
                    <a:bodyPr/>
                    <a:lstStyle/>
                    <a:p>
                      <a:r>
                        <a:rPr lang="en-IN" sz="1200" dirty="0" smtClean="0">
                          <a:solidFill>
                            <a:schemeClr val="tx1"/>
                          </a:solidFill>
                        </a:rPr>
                        <a:t>300</a:t>
                      </a:r>
                      <a:endParaRPr lang="en-IN" sz="1200" dirty="0">
                        <a:solidFill>
                          <a:schemeClr val="tx1"/>
                        </a:solidFill>
                      </a:endParaRPr>
                    </a:p>
                  </a:txBody>
                  <a:tcPr/>
                </a:tc>
              </a:tr>
              <a:tr h="240454">
                <a:tc>
                  <a:txBody>
                    <a:bodyPr/>
                    <a:lstStyle/>
                    <a:p>
                      <a:r>
                        <a:rPr lang="en-IN" sz="1200" dirty="0" smtClean="0">
                          <a:solidFill>
                            <a:schemeClr val="tx1"/>
                          </a:solidFill>
                        </a:rPr>
                        <a:t>3</a:t>
                      </a:r>
                      <a:endParaRPr lang="en-IN" sz="1200" dirty="0">
                        <a:solidFill>
                          <a:schemeClr val="tx1"/>
                        </a:solidFill>
                      </a:endParaRPr>
                    </a:p>
                  </a:txBody>
                  <a:tcPr/>
                </a:tc>
                <a:tc>
                  <a:txBody>
                    <a:bodyPr/>
                    <a:lstStyle/>
                    <a:p>
                      <a:r>
                        <a:rPr lang="en-IN" sz="1200" dirty="0" smtClean="0">
                          <a:solidFill>
                            <a:schemeClr val="tx1"/>
                          </a:solidFill>
                        </a:rPr>
                        <a:t>C</a:t>
                      </a:r>
                      <a:endParaRPr lang="en-IN" sz="1200" dirty="0">
                        <a:solidFill>
                          <a:schemeClr val="tx1"/>
                        </a:solidFill>
                      </a:endParaRPr>
                    </a:p>
                  </a:txBody>
                  <a:tcPr/>
                </a:tc>
                <a:tc>
                  <a:txBody>
                    <a:bodyPr/>
                    <a:lstStyle/>
                    <a:p>
                      <a:r>
                        <a:rPr lang="en-IN" sz="1200" dirty="0" smtClean="0">
                          <a:solidFill>
                            <a:schemeClr val="tx1"/>
                          </a:solidFill>
                        </a:rPr>
                        <a:t>700</a:t>
                      </a:r>
                      <a:endParaRPr lang="en-IN" sz="1200" dirty="0">
                        <a:solidFill>
                          <a:schemeClr val="tx1"/>
                        </a:solidFill>
                      </a:endParaRPr>
                    </a:p>
                  </a:txBody>
                  <a:tcPr/>
                </a:tc>
              </a:tr>
            </a:tbl>
          </a:graphicData>
        </a:graphic>
      </p:graphicFrame>
      <p:graphicFrame>
        <p:nvGraphicFramePr>
          <p:cNvPr id="5" name="Content Placeholder 3"/>
          <p:cNvGraphicFramePr>
            <a:graphicFrameLocks/>
          </p:cNvGraphicFramePr>
          <p:nvPr>
            <p:extLst/>
          </p:nvPr>
        </p:nvGraphicFramePr>
        <p:xfrm>
          <a:off x="2783197" y="2378647"/>
          <a:ext cx="1306110" cy="822960"/>
        </p:xfrm>
        <a:graphic>
          <a:graphicData uri="http://schemas.openxmlformats.org/drawingml/2006/table">
            <a:tbl>
              <a:tblPr firstRow="1" bandRow="1">
                <a:tableStyleId>{5C22544A-7EE6-4342-B048-85BDC9FD1C3A}</a:tableStyleId>
              </a:tblPr>
              <a:tblGrid>
                <a:gridCol w="435370"/>
                <a:gridCol w="435370"/>
                <a:gridCol w="435370"/>
              </a:tblGrid>
              <a:tr h="240454">
                <a:tc>
                  <a:txBody>
                    <a:bodyPr/>
                    <a:lstStyle/>
                    <a:p>
                      <a:r>
                        <a:rPr lang="en-IN" sz="1200" b="0" dirty="0" smtClean="0">
                          <a:solidFill>
                            <a:schemeClr val="tx1"/>
                          </a:solidFill>
                        </a:rPr>
                        <a:t>1</a:t>
                      </a:r>
                      <a:endParaRPr lang="en-IN" sz="1200" b="0" dirty="0">
                        <a:solidFill>
                          <a:schemeClr val="tx1"/>
                        </a:solidFill>
                      </a:endParaRPr>
                    </a:p>
                  </a:txBody>
                  <a:tcPr/>
                </a:tc>
                <a:tc>
                  <a:txBody>
                    <a:bodyPr/>
                    <a:lstStyle/>
                    <a:p>
                      <a:r>
                        <a:rPr lang="en-IN" sz="1200" b="0" dirty="0" smtClean="0">
                          <a:solidFill>
                            <a:schemeClr val="tx1"/>
                          </a:solidFill>
                        </a:rPr>
                        <a:t>A</a:t>
                      </a:r>
                      <a:endParaRPr lang="en-IN" sz="1200" b="0" dirty="0">
                        <a:solidFill>
                          <a:schemeClr val="tx1"/>
                        </a:solidFill>
                      </a:endParaRPr>
                    </a:p>
                  </a:txBody>
                  <a:tcPr/>
                </a:tc>
                <a:tc>
                  <a:txBody>
                    <a:bodyPr/>
                    <a:lstStyle/>
                    <a:p>
                      <a:r>
                        <a:rPr lang="en-IN" sz="1200" b="0" dirty="0" smtClean="0">
                          <a:solidFill>
                            <a:schemeClr val="tx1"/>
                          </a:solidFill>
                        </a:rPr>
                        <a:t>500</a:t>
                      </a:r>
                      <a:endParaRPr lang="en-IN" sz="1200" b="0" dirty="0">
                        <a:solidFill>
                          <a:schemeClr val="tx1"/>
                        </a:solidFill>
                      </a:endParaRPr>
                    </a:p>
                  </a:txBody>
                  <a:tcPr/>
                </a:tc>
              </a:tr>
              <a:tr h="240454">
                <a:tc>
                  <a:txBody>
                    <a:bodyPr/>
                    <a:lstStyle/>
                    <a:p>
                      <a:r>
                        <a:rPr lang="en-IN" sz="1200" dirty="0" smtClean="0">
                          <a:solidFill>
                            <a:schemeClr val="tx1"/>
                          </a:solidFill>
                        </a:rPr>
                        <a:t>2</a:t>
                      </a:r>
                      <a:endParaRPr lang="en-IN" sz="1200" dirty="0">
                        <a:solidFill>
                          <a:schemeClr val="tx1"/>
                        </a:solidFill>
                      </a:endParaRPr>
                    </a:p>
                  </a:txBody>
                  <a:tcPr/>
                </a:tc>
                <a:tc>
                  <a:txBody>
                    <a:bodyPr/>
                    <a:lstStyle/>
                    <a:p>
                      <a:r>
                        <a:rPr lang="en-IN" sz="1200" dirty="0" smtClean="0">
                          <a:solidFill>
                            <a:schemeClr val="tx1"/>
                          </a:solidFill>
                        </a:rPr>
                        <a:t>B</a:t>
                      </a:r>
                      <a:endParaRPr lang="en-IN" sz="1200" dirty="0">
                        <a:solidFill>
                          <a:schemeClr val="tx1"/>
                        </a:solidFill>
                      </a:endParaRPr>
                    </a:p>
                  </a:txBody>
                  <a:tcPr/>
                </a:tc>
                <a:tc>
                  <a:txBody>
                    <a:bodyPr/>
                    <a:lstStyle/>
                    <a:p>
                      <a:r>
                        <a:rPr lang="en-IN" sz="1200" dirty="0" smtClean="0">
                          <a:solidFill>
                            <a:schemeClr val="tx1"/>
                          </a:solidFill>
                        </a:rPr>
                        <a:t>300</a:t>
                      </a:r>
                      <a:endParaRPr lang="en-IN" sz="1200" dirty="0">
                        <a:solidFill>
                          <a:schemeClr val="tx1"/>
                        </a:solidFill>
                      </a:endParaRPr>
                    </a:p>
                  </a:txBody>
                  <a:tcPr/>
                </a:tc>
              </a:tr>
              <a:tr h="240454">
                <a:tc>
                  <a:txBody>
                    <a:bodyPr/>
                    <a:lstStyle/>
                    <a:p>
                      <a:r>
                        <a:rPr lang="en-IN" sz="1200" dirty="0" smtClean="0">
                          <a:solidFill>
                            <a:schemeClr val="tx1"/>
                          </a:solidFill>
                        </a:rPr>
                        <a:t>3</a:t>
                      </a:r>
                      <a:endParaRPr lang="en-IN" sz="1200" dirty="0">
                        <a:solidFill>
                          <a:schemeClr val="tx1"/>
                        </a:solidFill>
                      </a:endParaRPr>
                    </a:p>
                  </a:txBody>
                  <a:tcPr/>
                </a:tc>
                <a:tc>
                  <a:txBody>
                    <a:bodyPr/>
                    <a:lstStyle/>
                    <a:p>
                      <a:r>
                        <a:rPr lang="en-IN" sz="1200" dirty="0" smtClean="0">
                          <a:solidFill>
                            <a:schemeClr val="tx1"/>
                          </a:solidFill>
                        </a:rPr>
                        <a:t>C</a:t>
                      </a:r>
                      <a:endParaRPr lang="en-IN" sz="1200" dirty="0">
                        <a:solidFill>
                          <a:schemeClr val="tx1"/>
                        </a:solidFill>
                      </a:endParaRPr>
                    </a:p>
                  </a:txBody>
                  <a:tcPr/>
                </a:tc>
                <a:tc>
                  <a:txBody>
                    <a:bodyPr/>
                    <a:lstStyle/>
                    <a:p>
                      <a:r>
                        <a:rPr lang="en-IN" sz="1200" dirty="0" smtClean="0">
                          <a:solidFill>
                            <a:schemeClr val="tx1"/>
                          </a:solidFill>
                        </a:rPr>
                        <a:t>700</a:t>
                      </a:r>
                      <a:endParaRPr lang="en-IN" sz="1200" dirty="0">
                        <a:solidFill>
                          <a:schemeClr val="tx1"/>
                        </a:solidFill>
                      </a:endParaRPr>
                    </a:p>
                  </a:txBody>
                  <a:tcPr/>
                </a:tc>
              </a:tr>
            </a:tbl>
          </a:graphicData>
        </a:graphic>
      </p:graphicFrame>
      <p:graphicFrame>
        <p:nvGraphicFramePr>
          <p:cNvPr id="6" name="Table 5"/>
          <p:cNvGraphicFramePr>
            <a:graphicFrameLocks noGrp="1"/>
          </p:cNvGraphicFramePr>
          <p:nvPr>
            <p:extLst/>
          </p:nvPr>
        </p:nvGraphicFramePr>
        <p:xfrm>
          <a:off x="595952" y="3566353"/>
          <a:ext cx="2638566" cy="2880954"/>
        </p:xfrm>
        <a:graphic>
          <a:graphicData uri="http://schemas.openxmlformats.org/drawingml/2006/table">
            <a:tbl>
              <a:tblPr firstRow="1" bandRow="1">
                <a:tableStyleId>{5C22544A-7EE6-4342-B048-85BDC9FD1C3A}</a:tableStyleId>
              </a:tblPr>
              <a:tblGrid>
                <a:gridCol w="439761"/>
                <a:gridCol w="439761"/>
                <a:gridCol w="448860"/>
                <a:gridCol w="430662"/>
                <a:gridCol w="439761"/>
                <a:gridCol w="439761"/>
              </a:tblGrid>
              <a:tr h="320106">
                <a:tc>
                  <a:txBody>
                    <a:bodyPr/>
                    <a:lstStyle/>
                    <a:p>
                      <a:r>
                        <a:rPr lang="en-IN" sz="1200" b="0" dirty="0" smtClean="0">
                          <a:solidFill>
                            <a:schemeClr val="tx1"/>
                          </a:solidFill>
                        </a:rPr>
                        <a:t>1</a:t>
                      </a:r>
                    </a:p>
                  </a:txBody>
                  <a:tcPr/>
                </a:tc>
                <a:tc>
                  <a:txBody>
                    <a:bodyPr/>
                    <a:lstStyle/>
                    <a:p>
                      <a:r>
                        <a:rPr lang="en-IN" sz="1200" b="0" dirty="0" smtClean="0">
                          <a:solidFill>
                            <a:schemeClr val="tx1"/>
                          </a:solidFill>
                        </a:rPr>
                        <a:t>A</a:t>
                      </a:r>
                      <a:endParaRPr lang="en-IN" sz="1200" b="0" dirty="0">
                        <a:solidFill>
                          <a:schemeClr val="tx1"/>
                        </a:solidFill>
                      </a:endParaRPr>
                    </a:p>
                  </a:txBody>
                  <a:tcPr/>
                </a:tc>
                <a:tc>
                  <a:txBody>
                    <a:bodyPr/>
                    <a:lstStyle/>
                    <a:p>
                      <a:r>
                        <a:rPr lang="en-IN" sz="1200" b="0" dirty="0" smtClean="0">
                          <a:solidFill>
                            <a:schemeClr val="tx1"/>
                          </a:solidFill>
                        </a:rPr>
                        <a:t>500</a:t>
                      </a:r>
                      <a:endParaRPr lang="en-IN" sz="1200" b="0" dirty="0">
                        <a:solidFill>
                          <a:schemeClr val="tx1"/>
                        </a:solidFill>
                      </a:endParaRPr>
                    </a:p>
                  </a:txBody>
                  <a:tcPr/>
                </a:tc>
                <a:tc>
                  <a:txBody>
                    <a:bodyPr/>
                    <a:lstStyle/>
                    <a:p>
                      <a:r>
                        <a:rPr lang="en-IN" sz="1200" b="0" dirty="0" smtClean="0">
                          <a:solidFill>
                            <a:schemeClr val="tx1"/>
                          </a:solidFill>
                        </a:rPr>
                        <a:t>1</a:t>
                      </a:r>
                      <a:endParaRPr lang="en-IN" sz="1200" b="0" dirty="0">
                        <a:solidFill>
                          <a:schemeClr val="tx1"/>
                        </a:solidFill>
                      </a:endParaRPr>
                    </a:p>
                  </a:txBody>
                  <a:tcPr/>
                </a:tc>
                <a:tc>
                  <a:txBody>
                    <a:bodyPr/>
                    <a:lstStyle/>
                    <a:p>
                      <a:r>
                        <a:rPr lang="en-IN" sz="1200" b="0" dirty="0" smtClean="0">
                          <a:solidFill>
                            <a:schemeClr val="tx1"/>
                          </a:solidFill>
                        </a:rPr>
                        <a:t>A</a:t>
                      </a:r>
                      <a:endParaRPr lang="en-IN" sz="1200" b="0" dirty="0">
                        <a:solidFill>
                          <a:schemeClr val="tx1"/>
                        </a:solidFill>
                      </a:endParaRPr>
                    </a:p>
                  </a:txBody>
                  <a:tcPr/>
                </a:tc>
                <a:tc>
                  <a:txBody>
                    <a:bodyPr/>
                    <a:lstStyle/>
                    <a:p>
                      <a:r>
                        <a:rPr lang="en-IN" sz="1200" b="0" dirty="0" smtClean="0">
                          <a:solidFill>
                            <a:schemeClr val="tx1"/>
                          </a:solidFill>
                        </a:rPr>
                        <a:t>500</a:t>
                      </a:r>
                      <a:endParaRPr lang="en-IN" sz="1200" b="0" dirty="0">
                        <a:solidFill>
                          <a:schemeClr val="tx1"/>
                        </a:solidFill>
                      </a:endParaRPr>
                    </a:p>
                  </a:txBody>
                  <a:tcPr/>
                </a:tc>
              </a:tr>
              <a:tr h="320106">
                <a:tc>
                  <a:txBody>
                    <a:bodyPr/>
                    <a:lstStyle/>
                    <a:p>
                      <a:r>
                        <a:rPr lang="en-IN" sz="1200" b="0" dirty="0" smtClean="0">
                          <a:solidFill>
                            <a:schemeClr val="tx1"/>
                          </a:solidFill>
                        </a:rPr>
                        <a:t>1</a:t>
                      </a:r>
                      <a:endParaRPr lang="en-IN" sz="1200" b="0" dirty="0">
                        <a:solidFill>
                          <a:schemeClr val="tx1"/>
                        </a:solidFill>
                      </a:endParaRPr>
                    </a:p>
                  </a:txBody>
                  <a:tcPr/>
                </a:tc>
                <a:tc>
                  <a:txBody>
                    <a:bodyPr/>
                    <a:lstStyle/>
                    <a:p>
                      <a:r>
                        <a:rPr lang="en-IN" sz="1200" b="0" dirty="0" smtClean="0">
                          <a:solidFill>
                            <a:schemeClr val="tx1"/>
                          </a:solidFill>
                        </a:rPr>
                        <a:t>A</a:t>
                      </a:r>
                      <a:endParaRPr lang="en-IN" sz="1200" b="0" dirty="0">
                        <a:solidFill>
                          <a:schemeClr val="tx1"/>
                        </a:solidFill>
                      </a:endParaRPr>
                    </a:p>
                  </a:txBody>
                  <a:tcPr/>
                </a:tc>
                <a:tc>
                  <a:txBody>
                    <a:bodyPr/>
                    <a:lstStyle/>
                    <a:p>
                      <a:r>
                        <a:rPr lang="en-IN" sz="1200" b="0" dirty="0" smtClean="0">
                          <a:solidFill>
                            <a:schemeClr val="tx1"/>
                          </a:solidFill>
                        </a:rPr>
                        <a:t>500</a:t>
                      </a:r>
                      <a:endParaRPr lang="en-IN" sz="1200" b="0" dirty="0">
                        <a:solidFill>
                          <a:schemeClr val="tx1"/>
                        </a:solidFill>
                      </a:endParaRPr>
                    </a:p>
                  </a:txBody>
                  <a:tcPr/>
                </a:tc>
                <a:tc>
                  <a:txBody>
                    <a:bodyPr/>
                    <a:lstStyle/>
                    <a:p>
                      <a:r>
                        <a:rPr lang="en-IN" sz="1200" dirty="0" smtClean="0">
                          <a:solidFill>
                            <a:schemeClr val="tx1"/>
                          </a:solidFill>
                        </a:rPr>
                        <a:t>2</a:t>
                      </a:r>
                      <a:endParaRPr lang="en-IN" sz="1200" dirty="0">
                        <a:solidFill>
                          <a:schemeClr val="tx1"/>
                        </a:solidFill>
                      </a:endParaRPr>
                    </a:p>
                  </a:txBody>
                  <a:tcPr/>
                </a:tc>
                <a:tc>
                  <a:txBody>
                    <a:bodyPr/>
                    <a:lstStyle/>
                    <a:p>
                      <a:r>
                        <a:rPr lang="en-IN" sz="1200" dirty="0" smtClean="0">
                          <a:solidFill>
                            <a:schemeClr val="tx1"/>
                          </a:solidFill>
                        </a:rPr>
                        <a:t>B</a:t>
                      </a:r>
                      <a:endParaRPr lang="en-IN" sz="1200" dirty="0">
                        <a:solidFill>
                          <a:schemeClr val="tx1"/>
                        </a:solidFill>
                      </a:endParaRPr>
                    </a:p>
                  </a:txBody>
                  <a:tcPr/>
                </a:tc>
                <a:tc>
                  <a:txBody>
                    <a:bodyPr/>
                    <a:lstStyle/>
                    <a:p>
                      <a:r>
                        <a:rPr lang="en-IN" sz="1200" dirty="0" smtClean="0">
                          <a:solidFill>
                            <a:schemeClr val="tx1"/>
                          </a:solidFill>
                        </a:rPr>
                        <a:t>300</a:t>
                      </a:r>
                      <a:endParaRPr lang="en-IN" sz="1200" dirty="0">
                        <a:solidFill>
                          <a:schemeClr val="tx1"/>
                        </a:solidFill>
                      </a:endParaRPr>
                    </a:p>
                  </a:txBody>
                  <a:tcPr/>
                </a:tc>
              </a:tr>
              <a:tr h="320106">
                <a:tc>
                  <a:txBody>
                    <a:bodyPr/>
                    <a:lstStyle/>
                    <a:p>
                      <a:r>
                        <a:rPr lang="en-IN" sz="1200" b="0" dirty="0" smtClean="0">
                          <a:solidFill>
                            <a:schemeClr val="tx1"/>
                          </a:solidFill>
                        </a:rPr>
                        <a:t>1</a:t>
                      </a:r>
                      <a:endParaRPr lang="en-IN" sz="1200" b="0" dirty="0">
                        <a:solidFill>
                          <a:schemeClr val="tx1"/>
                        </a:solidFill>
                      </a:endParaRPr>
                    </a:p>
                  </a:txBody>
                  <a:tcPr/>
                </a:tc>
                <a:tc>
                  <a:txBody>
                    <a:bodyPr/>
                    <a:lstStyle/>
                    <a:p>
                      <a:r>
                        <a:rPr lang="en-IN" sz="1200" b="0" dirty="0" smtClean="0">
                          <a:solidFill>
                            <a:schemeClr val="tx1"/>
                          </a:solidFill>
                        </a:rPr>
                        <a:t>A</a:t>
                      </a:r>
                      <a:endParaRPr lang="en-IN" sz="1200" b="0" dirty="0">
                        <a:solidFill>
                          <a:schemeClr val="tx1"/>
                        </a:solidFill>
                      </a:endParaRPr>
                    </a:p>
                  </a:txBody>
                  <a:tcPr/>
                </a:tc>
                <a:tc>
                  <a:txBody>
                    <a:bodyPr/>
                    <a:lstStyle/>
                    <a:p>
                      <a:r>
                        <a:rPr lang="en-IN" sz="1200" b="0" dirty="0" smtClean="0">
                          <a:solidFill>
                            <a:schemeClr val="tx1"/>
                          </a:solidFill>
                        </a:rPr>
                        <a:t>500</a:t>
                      </a:r>
                      <a:endParaRPr lang="en-IN" sz="1200" b="0" dirty="0">
                        <a:solidFill>
                          <a:schemeClr val="tx1"/>
                        </a:solidFill>
                      </a:endParaRPr>
                    </a:p>
                  </a:txBody>
                  <a:tcPr/>
                </a:tc>
                <a:tc>
                  <a:txBody>
                    <a:bodyPr/>
                    <a:lstStyle/>
                    <a:p>
                      <a:r>
                        <a:rPr lang="en-IN" sz="1200" dirty="0" smtClean="0">
                          <a:solidFill>
                            <a:schemeClr val="tx1"/>
                          </a:solidFill>
                        </a:rPr>
                        <a:t>3</a:t>
                      </a:r>
                      <a:endParaRPr lang="en-IN" sz="1200" dirty="0">
                        <a:solidFill>
                          <a:schemeClr val="tx1"/>
                        </a:solidFill>
                      </a:endParaRPr>
                    </a:p>
                  </a:txBody>
                  <a:tcPr/>
                </a:tc>
                <a:tc>
                  <a:txBody>
                    <a:bodyPr/>
                    <a:lstStyle/>
                    <a:p>
                      <a:r>
                        <a:rPr lang="en-IN" sz="1200" dirty="0" smtClean="0">
                          <a:solidFill>
                            <a:schemeClr val="tx1"/>
                          </a:solidFill>
                        </a:rPr>
                        <a:t>C</a:t>
                      </a:r>
                      <a:endParaRPr lang="en-IN" sz="1200" dirty="0">
                        <a:solidFill>
                          <a:schemeClr val="tx1"/>
                        </a:solidFill>
                      </a:endParaRPr>
                    </a:p>
                  </a:txBody>
                  <a:tcPr/>
                </a:tc>
                <a:tc>
                  <a:txBody>
                    <a:bodyPr/>
                    <a:lstStyle/>
                    <a:p>
                      <a:r>
                        <a:rPr lang="en-IN" sz="1200" dirty="0" smtClean="0">
                          <a:solidFill>
                            <a:schemeClr val="tx1"/>
                          </a:solidFill>
                        </a:rPr>
                        <a:t>700</a:t>
                      </a:r>
                      <a:endParaRPr lang="en-IN" sz="1200" dirty="0">
                        <a:solidFill>
                          <a:schemeClr val="tx1"/>
                        </a:solidFill>
                      </a:endParaRPr>
                    </a:p>
                  </a:txBody>
                  <a:tcPr/>
                </a:tc>
              </a:tr>
              <a:tr h="320106">
                <a:tc>
                  <a:txBody>
                    <a:bodyPr/>
                    <a:lstStyle/>
                    <a:p>
                      <a:r>
                        <a:rPr lang="en-IN" sz="1200" b="0" dirty="0" smtClean="0">
                          <a:solidFill>
                            <a:schemeClr val="tx1"/>
                          </a:solidFill>
                        </a:rPr>
                        <a:t>2</a:t>
                      </a:r>
                      <a:endParaRPr lang="en-IN" sz="1200" b="0" dirty="0">
                        <a:solidFill>
                          <a:schemeClr val="tx1"/>
                        </a:solidFill>
                      </a:endParaRPr>
                    </a:p>
                  </a:txBody>
                  <a:tcPr/>
                </a:tc>
                <a:tc>
                  <a:txBody>
                    <a:bodyPr/>
                    <a:lstStyle/>
                    <a:p>
                      <a:r>
                        <a:rPr lang="en-IN" sz="1200" b="0" dirty="0" smtClean="0">
                          <a:solidFill>
                            <a:schemeClr val="tx1"/>
                          </a:solidFill>
                        </a:rPr>
                        <a:t>B</a:t>
                      </a:r>
                      <a:endParaRPr lang="en-IN" sz="1200" b="0" dirty="0">
                        <a:solidFill>
                          <a:schemeClr val="tx1"/>
                        </a:solidFill>
                      </a:endParaRPr>
                    </a:p>
                  </a:txBody>
                  <a:tcPr/>
                </a:tc>
                <a:tc>
                  <a:txBody>
                    <a:bodyPr/>
                    <a:lstStyle/>
                    <a:p>
                      <a:r>
                        <a:rPr lang="en-IN" sz="1200" b="0" dirty="0" smtClean="0">
                          <a:solidFill>
                            <a:schemeClr val="tx1"/>
                          </a:solidFill>
                        </a:rPr>
                        <a:t>300</a:t>
                      </a:r>
                      <a:endParaRPr lang="en-IN" sz="1200" b="0" dirty="0">
                        <a:solidFill>
                          <a:schemeClr val="tx1"/>
                        </a:solidFill>
                      </a:endParaRPr>
                    </a:p>
                  </a:txBody>
                  <a:tcPr/>
                </a:tc>
                <a:tc>
                  <a:txBody>
                    <a:bodyPr/>
                    <a:lstStyle/>
                    <a:p>
                      <a:r>
                        <a:rPr lang="en-IN" sz="1200" b="0" dirty="0" smtClean="0">
                          <a:solidFill>
                            <a:schemeClr val="tx1"/>
                          </a:solidFill>
                        </a:rPr>
                        <a:t>1</a:t>
                      </a:r>
                      <a:endParaRPr lang="en-IN" sz="1200" b="0" dirty="0">
                        <a:solidFill>
                          <a:schemeClr val="tx1"/>
                        </a:solidFill>
                      </a:endParaRPr>
                    </a:p>
                  </a:txBody>
                  <a:tcPr/>
                </a:tc>
                <a:tc>
                  <a:txBody>
                    <a:bodyPr/>
                    <a:lstStyle/>
                    <a:p>
                      <a:r>
                        <a:rPr lang="en-IN" sz="1200" b="0" dirty="0" smtClean="0">
                          <a:solidFill>
                            <a:schemeClr val="tx1"/>
                          </a:solidFill>
                        </a:rPr>
                        <a:t>A</a:t>
                      </a:r>
                      <a:endParaRPr lang="en-IN" sz="1200" b="0" dirty="0">
                        <a:solidFill>
                          <a:schemeClr val="tx1"/>
                        </a:solidFill>
                      </a:endParaRPr>
                    </a:p>
                  </a:txBody>
                  <a:tcPr/>
                </a:tc>
                <a:tc>
                  <a:txBody>
                    <a:bodyPr/>
                    <a:lstStyle/>
                    <a:p>
                      <a:r>
                        <a:rPr lang="en-IN" sz="1200" b="0" dirty="0" smtClean="0">
                          <a:solidFill>
                            <a:schemeClr val="tx1"/>
                          </a:solidFill>
                        </a:rPr>
                        <a:t>500</a:t>
                      </a:r>
                      <a:endParaRPr lang="en-IN" sz="1200" b="0" dirty="0">
                        <a:solidFill>
                          <a:schemeClr val="tx1"/>
                        </a:solidFill>
                      </a:endParaRPr>
                    </a:p>
                  </a:txBody>
                  <a:tcPr/>
                </a:tc>
              </a:tr>
              <a:tr h="320106">
                <a:tc>
                  <a:txBody>
                    <a:bodyPr/>
                    <a:lstStyle/>
                    <a:p>
                      <a:r>
                        <a:rPr lang="en-IN" sz="1200" b="0" dirty="0" smtClean="0">
                          <a:solidFill>
                            <a:schemeClr val="tx1"/>
                          </a:solidFill>
                        </a:rPr>
                        <a:t>2</a:t>
                      </a:r>
                      <a:endParaRPr lang="en-IN" sz="1200" b="0" dirty="0">
                        <a:solidFill>
                          <a:schemeClr val="tx1"/>
                        </a:solidFill>
                      </a:endParaRPr>
                    </a:p>
                  </a:txBody>
                  <a:tcPr/>
                </a:tc>
                <a:tc>
                  <a:txBody>
                    <a:bodyPr/>
                    <a:lstStyle/>
                    <a:p>
                      <a:r>
                        <a:rPr lang="en-IN" sz="1200" b="0" dirty="0" smtClean="0">
                          <a:solidFill>
                            <a:schemeClr val="tx1"/>
                          </a:solidFill>
                        </a:rPr>
                        <a:t>B</a:t>
                      </a:r>
                      <a:endParaRPr lang="en-IN" sz="1200" b="0" dirty="0">
                        <a:solidFill>
                          <a:schemeClr val="tx1"/>
                        </a:solidFill>
                      </a:endParaRPr>
                    </a:p>
                  </a:txBody>
                  <a:tcPr/>
                </a:tc>
                <a:tc>
                  <a:txBody>
                    <a:bodyPr/>
                    <a:lstStyle/>
                    <a:p>
                      <a:r>
                        <a:rPr lang="en-IN" sz="1200" b="0" dirty="0" smtClean="0">
                          <a:solidFill>
                            <a:schemeClr val="tx1"/>
                          </a:solidFill>
                        </a:rPr>
                        <a:t>300</a:t>
                      </a:r>
                      <a:endParaRPr lang="en-IN" sz="1200" b="0" dirty="0">
                        <a:solidFill>
                          <a:schemeClr val="tx1"/>
                        </a:solidFill>
                      </a:endParaRPr>
                    </a:p>
                  </a:txBody>
                  <a:tcPr/>
                </a:tc>
                <a:tc>
                  <a:txBody>
                    <a:bodyPr/>
                    <a:lstStyle/>
                    <a:p>
                      <a:r>
                        <a:rPr lang="en-IN" sz="1200" dirty="0" smtClean="0">
                          <a:solidFill>
                            <a:schemeClr val="tx1"/>
                          </a:solidFill>
                        </a:rPr>
                        <a:t>2</a:t>
                      </a:r>
                      <a:endParaRPr lang="en-IN" sz="1200" dirty="0">
                        <a:solidFill>
                          <a:schemeClr val="tx1"/>
                        </a:solidFill>
                      </a:endParaRPr>
                    </a:p>
                  </a:txBody>
                  <a:tcPr/>
                </a:tc>
                <a:tc>
                  <a:txBody>
                    <a:bodyPr/>
                    <a:lstStyle/>
                    <a:p>
                      <a:r>
                        <a:rPr lang="en-IN" sz="1200" dirty="0" smtClean="0">
                          <a:solidFill>
                            <a:schemeClr val="tx1"/>
                          </a:solidFill>
                        </a:rPr>
                        <a:t>B</a:t>
                      </a:r>
                      <a:endParaRPr lang="en-IN" sz="1200" dirty="0">
                        <a:solidFill>
                          <a:schemeClr val="tx1"/>
                        </a:solidFill>
                      </a:endParaRPr>
                    </a:p>
                  </a:txBody>
                  <a:tcPr/>
                </a:tc>
                <a:tc>
                  <a:txBody>
                    <a:bodyPr/>
                    <a:lstStyle/>
                    <a:p>
                      <a:r>
                        <a:rPr lang="en-IN" sz="1200" dirty="0" smtClean="0">
                          <a:solidFill>
                            <a:schemeClr val="tx1"/>
                          </a:solidFill>
                        </a:rPr>
                        <a:t>300</a:t>
                      </a:r>
                      <a:endParaRPr lang="en-IN" sz="1200" dirty="0">
                        <a:solidFill>
                          <a:schemeClr val="tx1"/>
                        </a:solidFill>
                      </a:endParaRPr>
                    </a:p>
                  </a:txBody>
                  <a:tcPr/>
                </a:tc>
              </a:tr>
              <a:tr h="320106">
                <a:tc>
                  <a:txBody>
                    <a:bodyPr/>
                    <a:lstStyle/>
                    <a:p>
                      <a:r>
                        <a:rPr lang="en-IN" sz="1200" b="0" dirty="0" smtClean="0">
                          <a:solidFill>
                            <a:schemeClr val="tx1"/>
                          </a:solidFill>
                        </a:rPr>
                        <a:t>2</a:t>
                      </a:r>
                      <a:endParaRPr lang="en-IN" sz="1200" b="0" dirty="0">
                        <a:solidFill>
                          <a:schemeClr val="tx1"/>
                        </a:solidFill>
                      </a:endParaRPr>
                    </a:p>
                  </a:txBody>
                  <a:tcPr/>
                </a:tc>
                <a:tc>
                  <a:txBody>
                    <a:bodyPr/>
                    <a:lstStyle/>
                    <a:p>
                      <a:r>
                        <a:rPr lang="en-IN" sz="1200" b="0" dirty="0" smtClean="0">
                          <a:solidFill>
                            <a:schemeClr val="tx1"/>
                          </a:solidFill>
                        </a:rPr>
                        <a:t>B</a:t>
                      </a:r>
                      <a:endParaRPr lang="en-IN" sz="1200" b="0" dirty="0">
                        <a:solidFill>
                          <a:schemeClr val="tx1"/>
                        </a:solidFill>
                      </a:endParaRPr>
                    </a:p>
                  </a:txBody>
                  <a:tcPr/>
                </a:tc>
                <a:tc>
                  <a:txBody>
                    <a:bodyPr/>
                    <a:lstStyle/>
                    <a:p>
                      <a:r>
                        <a:rPr lang="en-IN" sz="1200" b="0" dirty="0" smtClean="0">
                          <a:solidFill>
                            <a:schemeClr val="tx1"/>
                          </a:solidFill>
                        </a:rPr>
                        <a:t>300</a:t>
                      </a:r>
                      <a:endParaRPr lang="en-IN" sz="1200" b="0" dirty="0">
                        <a:solidFill>
                          <a:schemeClr val="tx1"/>
                        </a:solidFill>
                      </a:endParaRPr>
                    </a:p>
                  </a:txBody>
                  <a:tcPr/>
                </a:tc>
                <a:tc>
                  <a:txBody>
                    <a:bodyPr/>
                    <a:lstStyle/>
                    <a:p>
                      <a:r>
                        <a:rPr lang="en-IN" sz="1200" dirty="0" smtClean="0">
                          <a:solidFill>
                            <a:schemeClr val="tx1"/>
                          </a:solidFill>
                        </a:rPr>
                        <a:t>3</a:t>
                      </a:r>
                      <a:endParaRPr lang="en-IN" sz="1200" dirty="0">
                        <a:solidFill>
                          <a:schemeClr val="tx1"/>
                        </a:solidFill>
                      </a:endParaRPr>
                    </a:p>
                  </a:txBody>
                  <a:tcPr/>
                </a:tc>
                <a:tc>
                  <a:txBody>
                    <a:bodyPr/>
                    <a:lstStyle/>
                    <a:p>
                      <a:r>
                        <a:rPr lang="en-IN" sz="1200" dirty="0" smtClean="0">
                          <a:solidFill>
                            <a:schemeClr val="tx1"/>
                          </a:solidFill>
                        </a:rPr>
                        <a:t>C</a:t>
                      </a:r>
                      <a:endParaRPr lang="en-IN" sz="1200" dirty="0">
                        <a:solidFill>
                          <a:schemeClr val="tx1"/>
                        </a:solidFill>
                      </a:endParaRPr>
                    </a:p>
                  </a:txBody>
                  <a:tcPr/>
                </a:tc>
                <a:tc>
                  <a:txBody>
                    <a:bodyPr/>
                    <a:lstStyle/>
                    <a:p>
                      <a:r>
                        <a:rPr lang="en-IN" sz="1200" dirty="0" smtClean="0">
                          <a:solidFill>
                            <a:schemeClr val="tx1"/>
                          </a:solidFill>
                        </a:rPr>
                        <a:t>700</a:t>
                      </a:r>
                      <a:endParaRPr lang="en-IN" sz="1200" dirty="0">
                        <a:solidFill>
                          <a:schemeClr val="tx1"/>
                        </a:solidFill>
                      </a:endParaRPr>
                    </a:p>
                  </a:txBody>
                  <a:tcPr/>
                </a:tc>
              </a:tr>
              <a:tr h="320106">
                <a:tc>
                  <a:txBody>
                    <a:bodyPr/>
                    <a:lstStyle/>
                    <a:p>
                      <a:r>
                        <a:rPr lang="en-IN" sz="1200" b="0" dirty="0" smtClean="0">
                          <a:solidFill>
                            <a:schemeClr val="tx1"/>
                          </a:solidFill>
                        </a:rPr>
                        <a:t>3</a:t>
                      </a:r>
                      <a:endParaRPr lang="en-IN" sz="1200" b="0" dirty="0">
                        <a:solidFill>
                          <a:schemeClr val="tx1"/>
                        </a:solidFill>
                      </a:endParaRPr>
                    </a:p>
                  </a:txBody>
                  <a:tcPr/>
                </a:tc>
                <a:tc>
                  <a:txBody>
                    <a:bodyPr/>
                    <a:lstStyle/>
                    <a:p>
                      <a:r>
                        <a:rPr lang="en-IN" sz="1200" b="0" dirty="0" smtClean="0">
                          <a:solidFill>
                            <a:schemeClr val="tx1"/>
                          </a:solidFill>
                        </a:rPr>
                        <a:t>C</a:t>
                      </a:r>
                      <a:endParaRPr lang="en-IN" sz="1200" b="0" dirty="0">
                        <a:solidFill>
                          <a:schemeClr val="tx1"/>
                        </a:solidFill>
                      </a:endParaRPr>
                    </a:p>
                  </a:txBody>
                  <a:tcPr/>
                </a:tc>
                <a:tc>
                  <a:txBody>
                    <a:bodyPr/>
                    <a:lstStyle/>
                    <a:p>
                      <a:r>
                        <a:rPr lang="en-IN" sz="1200" b="0" dirty="0" smtClean="0">
                          <a:solidFill>
                            <a:schemeClr val="tx1"/>
                          </a:solidFill>
                        </a:rPr>
                        <a:t>700</a:t>
                      </a:r>
                      <a:endParaRPr lang="en-IN" sz="1200" b="0" dirty="0">
                        <a:solidFill>
                          <a:schemeClr val="tx1"/>
                        </a:solidFill>
                      </a:endParaRPr>
                    </a:p>
                  </a:txBody>
                  <a:tcPr/>
                </a:tc>
                <a:tc>
                  <a:txBody>
                    <a:bodyPr/>
                    <a:lstStyle/>
                    <a:p>
                      <a:r>
                        <a:rPr lang="en-IN" sz="1200" b="0" dirty="0" smtClean="0">
                          <a:solidFill>
                            <a:schemeClr val="tx1"/>
                          </a:solidFill>
                        </a:rPr>
                        <a:t>1</a:t>
                      </a:r>
                      <a:endParaRPr lang="en-IN" sz="1200" b="0" dirty="0">
                        <a:solidFill>
                          <a:schemeClr val="tx1"/>
                        </a:solidFill>
                      </a:endParaRPr>
                    </a:p>
                  </a:txBody>
                  <a:tcPr/>
                </a:tc>
                <a:tc>
                  <a:txBody>
                    <a:bodyPr/>
                    <a:lstStyle/>
                    <a:p>
                      <a:r>
                        <a:rPr lang="en-IN" sz="1200" b="0" dirty="0" smtClean="0">
                          <a:solidFill>
                            <a:schemeClr val="tx1"/>
                          </a:solidFill>
                        </a:rPr>
                        <a:t>A</a:t>
                      </a:r>
                      <a:endParaRPr lang="en-IN" sz="1200" b="0" dirty="0">
                        <a:solidFill>
                          <a:schemeClr val="tx1"/>
                        </a:solidFill>
                      </a:endParaRPr>
                    </a:p>
                  </a:txBody>
                  <a:tcPr/>
                </a:tc>
                <a:tc>
                  <a:txBody>
                    <a:bodyPr/>
                    <a:lstStyle/>
                    <a:p>
                      <a:r>
                        <a:rPr lang="en-IN" sz="1200" b="0" dirty="0" smtClean="0">
                          <a:solidFill>
                            <a:schemeClr val="tx1"/>
                          </a:solidFill>
                        </a:rPr>
                        <a:t>500</a:t>
                      </a:r>
                      <a:endParaRPr lang="en-IN" sz="1200" b="0" dirty="0">
                        <a:solidFill>
                          <a:schemeClr val="tx1"/>
                        </a:solidFill>
                      </a:endParaRPr>
                    </a:p>
                  </a:txBody>
                  <a:tcPr/>
                </a:tc>
              </a:tr>
              <a:tr h="320106">
                <a:tc>
                  <a:txBody>
                    <a:bodyPr/>
                    <a:lstStyle/>
                    <a:p>
                      <a:r>
                        <a:rPr lang="en-IN" sz="1200" b="0" dirty="0" smtClean="0">
                          <a:solidFill>
                            <a:schemeClr val="tx1"/>
                          </a:solidFill>
                        </a:rPr>
                        <a:t>3</a:t>
                      </a:r>
                      <a:endParaRPr lang="en-IN" sz="1200" b="0" dirty="0">
                        <a:solidFill>
                          <a:schemeClr val="tx1"/>
                        </a:solidFill>
                      </a:endParaRPr>
                    </a:p>
                  </a:txBody>
                  <a:tcPr/>
                </a:tc>
                <a:tc>
                  <a:txBody>
                    <a:bodyPr/>
                    <a:lstStyle/>
                    <a:p>
                      <a:r>
                        <a:rPr lang="en-IN" sz="1200" b="0" dirty="0" smtClean="0">
                          <a:solidFill>
                            <a:schemeClr val="tx1"/>
                          </a:solidFill>
                        </a:rPr>
                        <a:t>C</a:t>
                      </a:r>
                      <a:endParaRPr lang="en-IN" sz="1200" b="0" dirty="0">
                        <a:solidFill>
                          <a:schemeClr val="tx1"/>
                        </a:solidFill>
                      </a:endParaRPr>
                    </a:p>
                  </a:txBody>
                  <a:tcPr/>
                </a:tc>
                <a:tc>
                  <a:txBody>
                    <a:bodyPr/>
                    <a:lstStyle/>
                    <a:p>
                      <a:r>
                        <a:rPr lang="en-IN" sz="1200" b="0" dirty="0" smtClean="0">
                          <a:solidFill>
                            <a:schemeClr val="tx1"/>
                          </a:solidFill>
                        </a:rPr>
                        <a:t>700</a:t>
                      </a:r>
                      <a:endParaRPr lang="en-IN" sz="1200" b="0" dirty="0">
                        <a:solidFill>
                          <a:schemeClr val="tx1"/>
                        </a:solidFill>
                      </a:endParaRPr>
                    </a:p>
                  </a:txBody>
                  <a:tcPr/>
                </a:tc>
                <a:tc>
                  <a:txBody>
                    <a:bodyPr/>
                    <a:lstStyle/>
                    <a:p>
                      <a:r>
                        <a:rPr lang="en-IN" sz="1200" dirty="0" smtClean="0">
                          <a:solidFill>
                            <a:schemeClr val="tx1"/>
                          </a:solidFill>
                        </a:rPr>
                        <a:t>2</a:t>
                      </a:r>
                      <a:endParaRPr lang="en-IN" sz="1200" dirty="0">
                        <a:solidFill>
                          <a:schemeClr val="tx1"/>
                        </a:solidFill>
                      </a:endParaRPr>
                    </a:p>
                  </a:txBody>
                  <a:tcPr/>
                </a:tc>
                <a:tc>
                  <a:txBody>
                    <a:bodyPr/>
                    <a:lstStyle/>
                    <a:p>
                      <a:r>
                        <a:rPr lang="en-IN" sz="1200" dirty="0" smtClean="0">
                          <a:solidFill>
                            <a:schemeClr val="tx1"/>
                          </a:solidFill>
                        </a:rPr>
                        <a:t>B</a:t>
                      </a:r>
                      <a:endParaRPr lang="en-IN" sz="1200" dirty="0">
                        <a:solidFill>
                          <a:schemeClr val="tx1"/>
                        </a:solidFill>
                      </a:endParaRPr>
                    </a:p>
                  </a:txBody>
                  <a:tcPr/>
                </a:tc>
                <a:tc>
                  <a:txBody>
                    <a:bodyPr/>
                    <a:lstStyle/>
                    <a:p>
                      <a:r>
                        <a:rPr lang="en-IN" sz="1200" dirty="0" smtClean="0">
                          <a:solidFill>
                            <a:schemeClr val="tx1"/>
                          </a:solidFill>
                        </a:rPr>
                        <a:t>300</a:t>
                      </a:r>
                      <a:endParaRPr lang="en-IN" sz="1200" dirty="0">
                        <a:solidFill>
                          <a:schemeClr val="tx1"/>
                        </a:solidFill>
                      </a:endParaRPr>
                    </a:p>
                  </a:txBody>
                  <a:tcPr/>
                </a:tc>
              </a:tr>
              <a:tr h="320106">
                <a:tc>
                  <a:txBody>
                    <a:bodyPr/>
                    <a:lstStyle/>
                    <a:p>
                      <a:r>
                        <a:rPr lang="en-IN" sz="1200" b="0" dirty="0" smtClean="0">
                          <a:solidFill>
                            <a:schemeClr val="tx1"/>
                          </a:solidFill>
                        </a:rPr>
                        <a:t>3</a:t>
                      </a:r>
                      <a:endParaRPr lang="en-IN" sz="1200" b="0" dirty="0">
                        <a:solidFill>
                          <a:schemeClr val="tx1"/>
                        </a:solidFill>
                      </a:endParaRPr>
                    </a:p>
                  </a:txBody>
                  <a:tcPr/>
                </a:tc>
                <a:tc>
                  <a:txBody>
                    <a:bodyPr/>
                    <a:lstStyle/>
                    <a:p>
                      <a:r>
                        <a:rPr lang="en-IN" sz="1200" b="0" dirty="0" smtClean="0">
                          <a:solidFill>
                            <a:schemeClr val="tx1"/>
                          </a:solidFill>
                        </a:rPr>
                        <a:t>C</a:t>
                      </a:r>
                      <a:endParaRPr lang="en-IN" sz="1200" b="0" dirty="0">
                        <a:solidFill>
                          <a:schemeClr val="tx1"/>
                        </a:solidFill>
                      </a:endParaRPr>
                    </a:p>
                  </a:txBody>
                  <a:tcPr/>
                </a:tc>
                <a:tc>
                  <a:txBody>
                    <a:bodyPr/>
                    <a:lstStyle/>
                    <a:p>
                      <a:r>
                        <a:rPr lang="en-IN" sz="1200" b="0" dirty="0" smtClean="0">
                          <a:solidFill>
                            <a:schemeClr val="tx1"/>
                          </a:solidFill>
                        </a:rPr>
                        <a:t>700</a:t>
                      </a:r>
                      <a:endParaRPr lang="en-IN" sz="1200" b="0" dirty="0">
                        <a:solidFill>
                          <a:schemeClr val="tx1"/>
                        </a:solidFill>
                      </a:endParaRPr>
                    </a:p>
                  </a:txBody>
                  <a:tcPr/>
                </a:tc>
                <a:tc>
                  <a:txBody>
                    <a:bodyPr/>
                    <a:lstStyle/>
                    <a:p>
                      <a:r>
                        <a:rPr lang="en-IN" sz="1200" dirty="0" smtClean="0">
                          <a:solidFill>
                            <a:schemeClr val="tx1"/>
                          </a:solidFill>
                        </a:rPr>
                        <a:t>3</a:t>
                      </a:r>
                      <a:endParaRPr lang="en-IN" sz="1200" dirty="0">
                        <a:solidFill>
                          <a:schemeClr val="tx1"/>
                        </a:solidFill>
                      </a:endParaRPr>
                    </a:p>
                  </a:txBody>
                  <a:tcPr/>
                </a:tc>
                <a:tc>
                  <a:txBody>
                    <a:bodyPr/>
                    <a:lstStyle/>
                    <a:p>
                      <a:r>
                        <a:rPr lang="en-IN" sz="1200" dirty="0" smtClean="0">
                          <a:solidFill>
                            <a:schemeClr val="tx1"/>
                          </a:solidFill>
                        </a:rPr>
                        <a:t>C</a:t>
                      </a:r>
                      <a:endParaRPr lang="en-IN" sz="1200" dirty="0">
                        <a:solidFill>
                          <a:schemeClr val="tx1"/>
                        </a:solidFill>
                      </a:endParaRPr>
                    </a:p>
                  </a:txBody>
                  <a:tcPr/>
                </a:tc>
                <a:tc>
                  <a:txBody>
                    <a:bodyPr/>
                    <a:lstStyle/>
                    <a:p>
                      <a:r>
                        <a:rPr lang="en-IN" sz="1200" dirty="0" smtClean="0">
                          <a:solidFill>
                            <a:schemeClr val="tx1"/>
                          </a:solidFill>
                        </a:rPr>
                        <a:t>700</a:t>
                      </a:r>
                      <a:endParaRPr lang="en-IN" sz="1200" dirty="0">
                        <a:solidFill>
                          <a:schemeClr val="tx1"/>
                        </a:solidFill>
                      </a:endParaRPr>
                    </a:p>
                  </a:txBody>
                  <a:tcPr/>
                </a:tc>
              </a:tr>
            </a:tbl>
          </a:graphicData>
        </a:graphic>
      </p:graphicFrame>
      <p:graphicFrame>
        <p:nvGraphicFramePr>
          <p:cNvPr id="7" name="Table 6"/>
          <p:cNvGraphicFramePr>
            <a:graphicFrameLocks noGrp="1"/>
          </p:cNvGraphicFramePr>
          <p:nvPr>
            <p:extLst/>
          </p:nvPr>
        </p:nvGraphicFramePr>
        <p:xfrm>
          <a:off x="5672448" y="3543897"/>
          <a:ext cx="2638566" cy="2880954"/>
        </p:xfrm>
        <a:graphic>
          <a:graphicData uri="http://schemas.openxmlformats.org/drawingml/2006/table">
            <a:tbl>
              <a:tblPr firstRow="1" bandRow="1">
                <a:tableStyleId>{5C22544A-7EE6-4342-B048-85BDC9FD1C3A}</a:tableStyleId>
              </a:tblPr>
              <a:tblGrid>
                <a:gridCol w="439761"/>
                <a:gridCol w="439761"/>
                <a:gridCol w="448860"/>
                <a:gridCol w="430662"/>
                <a:gridCol w="439761"/>
                <a:gridCol w="439761"/>
              </a:tblGrid>
              <a:tr h="320106">
                <a:tc>
                  <a:txBody>
                    <a:bodyPr/>
                    <a:lstStyle/>
                    <a:p>
                      <a:r>
                        <a:rPr lang="en-IN" sz="1200" b="0" dirty="0" smtClean="0">
                          <a:solidFill>
                            <a:srgbClr val="FF0000"/>
                          </a:solidFill>
                        </a:rPr>
                        <a:t>1</a:t>
                      </a:r>
                    </a:p>
                  </a:txBody>
                  <a:tcPr/>
                </a:tc>
                <a:tc>
                  <a:txBody>
                    <a:bodyPr/>
                    <a:lstStyle/>
                    <a:p>
                      <a:r>
                        <a:rPr lang="en-IN" sz="1200" b="0" dirty="0" smtClean="0">
                          <a:solidFill>
                            <a:srgbClr val="FF0000"/>
                          </a:solidFill>
                        </a:rPr>
                        <a:t>A</a:t>
                      </a:r>
                      <a:endParaRPr lang="en-IN" sz="1200" b="0" dirty="0">
                        <a:solidFill>
                          <a:srgbClr val="FF0000"/>
                        </a:solidFill>
                      </a:endParaRPr>
                    </a:p>
                  </a:txBody>
                  <a:tcPr/>
                </a:tc>
                <a:tc>
                  <a:txBody>
                    <a:bodyPr/>
                    <a:lstStyle/>
                    <a:p>
                      <a:r>
                        <a:rPr lang="en-IN" sz="1200" b="0" dirty="0" smtClean="0">
                          <a:solidFill>
                            <a:srgbClr val="FF0000"/>
                          </a:solidFill>
                        </a:rPr>
                        <a:t>500</a:t>
                      </a:r>
                      <a:endParaRPr lang="en-IN" sz="1200" b="0" dirty="0">
                        <a:solidFill>
                          <a:srgbClr val="FF0000"/>
                        </a:solidFill>
                      </a:endParaRPr>
                    </a:p>
                  </a:txBody>
                  <a:tcPr/>
                </a:tc>
                <a:tc>
                  <a:txBody>
                    <a:bodyPr/>
                    <a:lstStyle/>
                    <a:p>
                      <a:r>
                        <a:rPr lang="en-IN" sz="1200" b="0" dirty="0" smtClean="0">
                          <a:solidFill>
                            <a:srgbClr val="FF0000"/>
                          </a:solidFill>
                        </a:rPr>
                        <a:t>1</a:t>
                      </a:r>
                      <a:endParaRPr lang="en-IN" sz="1200" b="0" dirty="0">
                        <a:solidFill>
                          <a:srgbClr val="FF0000"/>
                        </a:solidFill>
                      </a:endParaRPr>
                    </a:p>
                  </a:txBody>
                  <a:tcPr/>
                </a:tc>
                <a:tc>
                  <a:txBody>
                    <a:bodyPr/>
                    <a:lstStyle/>
                    <a:p>
                      <a:r>
                        <a:rPr lang="en-IN" sz="1200" b="0" dirty="0" smtClean="0">
                          <a:solidFill>
                            <a:srgbClr val="FF0000"/>
                          </a:solidFill>
                        </a:rPr>
                        <a:t>A</a:t>
                      </a:r>
                      <a:endParaRPr lang="en-IN" sz="1200" b="0" dirty="0">
                        <a:solidFill>
                          <a:srgbClr val="FF0000"/>
                        </a:solidFill>
                      </a:endParaRPr>
                    </a:p>
                  </a:txBody>
                  <a:tcPr/>
                </a:tc>
                <a:tc>
                  <a:txBody>
                    <a:bodyPr/>
                    <a:lstStyle/>
                    <a:p>
                      <a:r>
                        <a:rPr lang="en-IN" sz="1200" b="0" dirty="0" smtClean="0">
                          <a:solidFill>
                            <a:srgbClr val="FF0000"/>
                          </a:solidFill>
                        </a:rPr>
                        <a:t>500</a:t>
                      </a:r>
                      <a:endParaRPr lang="en-IN" sz="1200" b="0" dirty="0">
                        <a:solidFill>
                          <a:srgbClr val="FF0000"/>
                        </a:solidFill>
                      </a:endParaRPr>
                    </a:p>
                  </a:txBody>
                  <a:tcPr/>
                </a:tc>
              </a:tr>
              <a:tr h="320106">
                <a:tc>
                  <a:txBody>
                    <a:bodyPr/>
                    <a:lstStyle/>
                    <a:p>
                      <a:r>
                        <a:rPr lang="en-IN" sz="1200" b="0" dirty="0" smtClean="0">
                          <a:solidFill>
                            <a:srgbClr val="FF0000"/>
                          </a:solidFill>
                        </a:rPr>
                        <a:t>1</a:t>
                      </a:r>
                      <a:endParaRPr lang="en-IN" sz="1200" b="0" dirty="0">
                        <a:solidFill>
                          <a:srgbClr val="FF0000"/>
                        </a:solidFill>
                      </a:endParaRPr>
                    </a:p>
                  </a:txBody>
                  <a:tcPr/>
                </a:tc>
                <a:tc>
                  <a:txBody>
                    <a:bodyPr/>
                    <a:lstStyle/>
                    <a:p>
                      <a:r>
                        <a:rPr lang="en-IN" sz="1200" b="0" dirty="0" smtClean="0">
                          <a:solidFill>
                            <a:srgbClr val="FF0000"/>
                          </a:solidFill>
                        </a:rPr>
                        <a:t>A</a:t>
                      </a:r>
                      <a:endParaRPr lang="en-IN" sz="1200" b="0" dirty="0">
                        <a:solidFill>
                          <a:srgbClr val="FF0000"/>
                        </a:solidFill>
                      </a:endParaRPr>
                    </a:p>
                  </a:txBody>
                  <a:tcPr/>
                </a:tc>
                <a:tc>
                  <a:txBody>
                    <a:bodyPr/>
                    <a:lstStyle/>
                    <a:p>
                      <a:r>
                        <a:rPr lang="en-IN" sz="1200" b="0" dirty="0" smtClean="0">
                          <a:solidFill>
                            <a:srgbClr val="FF0000"/>
                          </a:solidFill>
                        </a:rPr>
                        <a:t>500</a:t>
                      </a:r>
                      <a:endParaRPr lang="en-IN" sz="1200" b="0" dirty="0">
                        <a:solidFill>
                          <a:srgbClr val="FF0000"/>
                        </a:solidFill>
                      </a:endParaRPr>
                    </a:p>
                  </a:txBody>
                  <a:tcPr/>
                </a:tc>
                <a:tc>
                  <a:txBody>
                    <a:bodyPr/>
                    <a:lstStyle/>
                    <a:p>
                      <a:r>
                        <a:rPr lang="en-IN" sz="1200" dirty="0" smtClean="0">
                          <a:solidFill>
                            <a:srgbClr val="FF0000"/>
                          </a:solidFill>
                        </a:rPr>
                        <a:t>2</a:t>
                      </a:r>
                      <a:endParaRPr lang="en-IN" sz="1200" dirty="0">
                        <a:solidFill>
                          <a:srgbClr val="FF0000"/>
                        </a:solidFill>
                      </a:endParaRPr>
                    </a:p>
                  </a:txBody>
                  <a:tcPr/>
                </a:tc>
                <a:tc>
                  <a:txBody>
                    <a:bodyPr/>
                    <a:lstStyle/>
                    <a:p>
                      <a:r>
                        <a:rPr lang="en-IN" sz="1200" dirty="0" smtClean="0">
                          <a:solidFill>
                            <a:srgbClr val="FF0000"/>
                          </a:solidFill>
                        </a:rPr>
                        <a:t>B</a:t>
                      </a:r>
                      <a:endParaRPr lang="en-IN" sz="1200" dirty="0">
                        <a:solidFill>
                          <a:srgbClr val="FF0000"/>
                        </a:solidFill>
                      </a:endParaRPr>
                    </a:p>
                  </a:txBody>
                  <a:tcPr/>
                </a:tc>
                <a:tc>
                  <a:txBody>
                    <a:bodyPr/>
                    <a:lstStyle/>
                    <a:p>
                      <a:r>
                        <a:rPr lang="en-IN" sz="1200" dirty="0" smtClean="0">
                          <a:solidFill>
                            <a:srgbClr val="FF0000"/>
                          </a:solidFill>
                        </a:rPr>
                        <a:t>300</a:t>
                      </a:r>
                      <a:endParaRPr lang="en-IN" sz="1200" dirty="0">
                        <a:solidFill>
                          <a:srgbClr val="FF0000"/>
                        </a:solidFill>
                      </a:endParaRPr>
                    </a:p>
                  </a:txBody>
                  <a:tcPr/>
                </a:tc>
              </a:tr>
              <a:tr h="320106">
                <a:tc>
                  <a:txBody>
                    <a:bodyPr/>
                    <a:lstStyle/>
                    <a:p>
                      <a:r>
                        <a:rPr lang="en-IN" sz="1200" b="0" dirty="0" smtClean="0">
                          <a:solidFill>
                            <a:srgbClr val="00B050"/>
                          </a:solidFill>
                        </a:rPr>
                        <a:t>1</a:t>
                      </a:r>
                      <a:endParaRPr lang="en-IN" sz="1200" b="0" dirty="0">
                        <a:solidFill>
                          <a:srgbClr val="00B050"/>
                        </a:solidFill>
                      </a:endParaRPr>
                    </a:p>
                  </a:txBody>
                  <a:tcPr/>
                </a:tc>
                <a:tc>
                  <a:txBody>
                    <a:bodyPr/>
                    <a:lstStyle/>
                    <a:p>
                      <a:r>
                        <a:rPr lang="en-IN" sz="1200" b="0" dirty="0" smtClean="0">
                          <a:solidFill>
                            <a:srgbClr val="00B050"/>
                          </a:solidFill>
                        </a:rPr>
                        <a:t>A</a:t>
                      </a:r>
                      <a:endParaRPr lang="en-IN" sz="1200" b="0" dirty="0">
                        <a:solidFill>
                          <a:srgbClr val="00B050"/>
                        </a:solidFill>
                      </a:endParaRPr>
                    </a:p>
                  </a:txBody>
                  <a:tcPr/>
                </a:tc>
                <a:tc>
                  <a:txBody>
                    <a:bodyPr/>
                    <a:lstStyle/>
                    <a:p>
                      <a:r>
                        <a:rPr lang="en-IN" sz="1200" b="0" dirty="0" smtClean="0">
                          <a:solidFill>
                            <a:srgbClr val="00B050"/>
                          </a:solidFill>
                        </a:rPr>
                        <a:t>500</a:t>
                      </a:r>
                      <a:endParaRPr lang="en-IN" sz="1200" b="0" dirty="0">
                        <a:solidFill>
                          <a:srgbClr val="00B050"/>
                        </a:solidFill>
                      </a:endParaRPr>
                    </a:p>
                  </a:txBody>
                  <a:tcPr/>
                </a:tc>
                <a:tc>
                  <a:txBody>
                    <a:bodyPr/>
                    <a:lstStyle/>
                    <a:p>
                      <a:r>
                        <a:rPr lang="en-IN" sz="1200" dirty="0" smtClean="0">
                          <a:solidFill>
                            <a:srgbClr val="00B050"/>
                          </a:solidFill>
                        </a:rPr>
                        <a:t>3</a:t>
                      </a:r>
                      <a:endParaRPr lang="en-IN" sz="1200" dirty="0">
                        <a:solidFill>
                          <a:srgbClr val="00B050"/>
                        </a:solidFill>
                      </a:endParaRPr>
                    </a:p>
                  </a:txBody>
                  <a:tcPr/>
                </a:tc>
                <a:tc>
                  <a:txBody>
                    <a:bodyPr/>
                    <a:lstStyle/>
                    <a:p>
                      <a:r>
                        <a:rPr lang="en-IN" sz="1200" dirty="0" smtClean="0">
                          <a:solidFill>
                            <a:srgbClr val="00B050"/>
                          </a:solidFill>
                        </a:rPr>
                        <a:t>C</a:t>
                      </a:r>
                      <a:endParaRPr lang="en-IN" sz="1200" dirty="0">
                        <a:solidFill>
                          <a:srgbClr val="00B050"/>
                        </a:solidFill>
                      </a:endParaRPr>
                    </a:p>
                  </a:txBody>
                  <a:tcPr/>
                </a:tc>
                <a:tc>
                  <a:txBody>
                    <a:bodyPr/>
                    <a:lstStyle/>
                    <a:p>
                      <a:r>
                        <a:rPr lang="en-IN" sz="1200" dirty="0" smtClean="0">
                          <a:solidFill>
                            <a:srgbClr val="00B050"/>
                          </a:solidFill>
                        </a:rPr>
                        <a:t>700</a:t>
                      </a:r>
                      <a:endParaRPr lang="en-IN" sz="1200" dirty="0">
                        <a:solidFill>
                          <a:srgbClr val="00B050"/>
                        </a:solidFill>
                      </a:endParaRPr>
                    </a:p>
                  </a:txBody>
                  <a:tcPr/>
                </a:tc>
              </a:tr>
              <a:tr h="320106">
                <a:tc>
                  <a:txBody>
                    <a:bodyPr/>
                    <a:lstStyle/>
                    <a:p>
                      <a:r>
                        <a:rPr lang="en-IN" sz="1200" b="0" dirty="0" smtClean="0">
                          <a:solidFill>
                            <a:srgbClr val="00B050"/>
                          </a:solidFill>
                        </a:rPr>
                        <a:t>2</a:t>
                      </a:r>
                      <a:endParaRPr lang="en-IN" sz="1200" b="0" dirty="0">
                        <a:solidFill>
                          <a:srgbClr val="00B050"/>
                        </a:solidFill>
                      </a:endParaRPr>
                    </a:p>
                  </a:txBody>
                  <a:tcPr/>
                </a:tc>
                <a:tc>
                  <a:txBody>
                    <a:bodyPr/>
                    <a:lstStyle/>
                    <a:p>
                      <a:r>
                        <a:rPr lang="en-IN" sz="1200" b="0" dirty="0" smtClean="0">
                          <a:solidFill>
                            <a:srgbClr val="00B050"/>
                          </a:solidFill>
                        </a:rPr>
                        <a:t>B</a:t>
                      </a:r>
                      <a:endParaRPr lang="en-IN" sz="1200" b="0" dirty="0">
                        <a:solidFill>
                          <a:srgbClr val="00B050"/>
                        </a:solidFill>
                      </a:endParaRPr>
                    </a:p>
                  </a:txBody>
                  <a:tcPr/>
                </a:tc>
                <a:tc>
                  <a:txBody>
                    <a:bodyPr/>
                    <a:lstStyle/>
                    <a:p>
                      <a:r>
                        <a:rPr lang="en-IN" sz="1200" b="0" dirty="0" smtClean="0">
                          <a:solidFill>
                            <a:srgbClr val="00B050"/>
                          </a:solidFill>
                        </a:rPr>
                        <a:t>300</a:t>
                      </a:r>
                      <a:endParaRPr lang="en-IN" sz="1200" b="0" dirty="0">
                        <a:solidFill>
                          <a:srgbClr val="00B050"/>
                        </a:solidFill>
                      </a:endParaRPr>
                    </a:p>
                  </a:txBody>
                  <a:tcPr/>
                </a:tc>
                <a:tc>
                  <a:txBody>
                    <a:bodyPr/>
                    <a:lstStyle/>
                    <a:p>
                      <a:r>
                        <a:rPr lang="en-IN" sz="1200" b="0" dirty="0" smtClean="0">
                          <a:solidFill>
                            <a:srgbClr val="00B050"/>
                          </a:solidFill>
                        </a:rPr>
                        <a:t>1</a:t>
                      </a:r>
                      <a:endParaRPr lang="en-IN" sz="1200" b="0" dirty="0">
                        <a:solidFill>
                          <a:srgbClr val="00B050"/>
                        </a:solidFill>
                      </a:endParaRPr>
                    </a:p>
                  </a:txBody>
                  <a:tcPr/>
                </a:tc>
                <a:tc>
                  <a:txBody>
                    <a:bodyPr/>
                    <a:lstStyle/>
                    <a:p>
                      <a:r>
                        <a:rPr lang="en-IN" sz="1200" b="0" dirty="0" smtClean="0">
                          <a:solidFill>
                            <a:srgbClr val="00B050"/>
                          </a:solidFill>
                        </a:rPr>
                        <a:t>A</a:t>
                      </a:r>
                      <a:endParaRPr lang="en-IN" sz="1200" b="0" dirty="0">
                        <a:solidFill>
                          <a:srgbClr val="00B050"/>
                        </a:solidFill>
                      </a:endParaRPr>
                    </a:p>
                  </a:txBody>
                  <a:tcPr/>
                </a:tc>
                <a:tc>
                  <a:txBody>
                    <a:bodyPr/>
                    <a:lstStyle/>
                    <a:p>
                      <a:r>
                        <a:rPr lang="en-IN" sz="1200" b="0" dirty="0" smtClean="0">
                          <a:solidFill>
                            <a:srgbClr val="00B050"/>
                          </a:solidFill>
                        </a:rPr>
                        <a:t>500</a:t>
                      </a:r>
                      <a:endParaRPr lang="en-IN" sz="1200" b="0" dirty="0">
                        <a:solidFill>
                          <a:srgbClr val="00B050"/>
                        </a:solidFill>
                      </a:endParaRPr>
                    </a:p>
                  </a:txBody>
                  <a:tcPr/>
                </a:tc>
              </a:tr>
              <a:tr h="320106">
                <a:tc>
                  <a:txBody>
                    <a:bodyPr/>
                    <a:lstStyle/>
                    <a:p>
                      <a:r>
                        <a:rPr lang="en-IN" sz="1200" b="0" dirty="0" smtClean="0">
                          <a:solidFill>
                            <a:srgbClr val="FF0000"/>
                          </a:solidFill>
                        </a:rPr>
                        <a:t>2</a:t>
                      </a:r>
                      <a:endParaRPr lang="en-IN" sz="1200" b="0" dirty="0">
                        <a:solidFill>
                          <a:srgbClr val="FF0000"/>
                        </a:solidFill>
                      </a:endParaRPr>
                    </a:p>
                  </a:txBody>
                  <a:tcPr/>
                </a:tc>
                <a:tc>
                  <a:txBody>
                    <a:bodyPr/>
                    <a:lstStyle/>
                    <a:p>
                      <a:r>
                        <a:rPr lang="en-IN" sz="1200" b="0" dirty="0" smtClean="0">
                          <a:solidFill>
                            <a:srgbClr val="FF0000"/>
                          </a:solidFill>
                        </a:rPr>
                        <a:t>B</a:t>
                      </a:r>
                      <a:endParaRPr lang="en-IN" sz="1200" b="0" dirty="0">
                        <a:solidFill>
                          <a:srgbClr val="FF0000"/>
                        </a:solidFill>
                      </a:endParaRPr>
                    </a:p>
                  </a:txBody>
                  <a:tcPr/>
                </a:tc>
                <a:tc>
                  <a:txBody>
                    <a:bodyPr/>
                    <a:lstStyle/>
                    <a:p>
                      <a:r>
                        <a:rPr lang="en-IN" sz="1200" b="0" dirty="0" smtClean="0">
                          <a:solidFill>
                            <a:srgbClr val="FF0000"/>
                          </a:solidFill>
                        </a:rPr>
                        <a:t>300</a:t>
                      </a:r>
                      <a:endParaRPr lang="en-IN" sz="1200" b="0" dirty="0">
                        <a:solidFill>
                          <a:srgbClr val="FF0000"/>
                        </a:solidFill>
                      </a:endParaRPr>
                    </a:p>
                  </a:txBody>
                  <a:tcPr/>
                </a:tc>
                <a:tc>
                  <a:txBody>
                    <a:bodyPr/>
                    <a:lstStyle/>
                    <a:p>
                      <a:r>
                        <a:rPr lang="en-IN" sz="1200" dirty="0" smtClean="0">
                          <a:solidFill>
                            <a:srgbClr val="FF0000"/>
                          </a:solidFill>
                        </a:rPr>
                        <a:t>2</a:t>
                      </a:r>
                      <a:endParaRPr lang="en-IN" sz="1200" dirty="0">
                        <a:solidFill>
                          <a:srgbClr val="FF0000"/>
                        </a:solidFill>
                      </a:endParaRPr>
                    </a:p>
                  </a:txBody>
                  <a:tcPr/>
                </a:tc>
                <a:tc>
                  <a:txBody>
                    <a:bodyPr/>
                    <a:lstStyle/>
                    <a:p>
                      <a:r>
                        <a:rPr lang="en-IN" sz="1200" dirty="0" smtClean="0">
                          <a:solidFill>
                            <a:srgbClr val="FF0000"/>
                          </a:solidFill>
                        </a:rPr>
                        <a:t>B</a:t>
                      </a:r>
                      <a:endParaRPr lang="en-IN" sz="1200" dirty="0">
                        <a:solidFill>
                          <a:srgbClr val="FF0000"/>
                        </a:solidFill>
                      </a:endParaRPr>
                    </a:p>
                  </a:txBody>
                  <a:tcPr/>
                </a:tc>
                <a:tc>
                  <a:txBody>
                    <a:bodyPr/>
                    <a:lstStyle/>
                    <a:p>
                      <a:r>
                        <a:rPr lang="en-IN" sz="1200" dirty="0" smtClean="0">
                          <a:solidFill>
                            <a:srgbClr val="FF0000"/>
                          </a:solidFill>
                        </a:rPr>
                        <a:t>300</a:t>
                      </a:r>
                      <a:endParaRPr lang="en-IN" sz="1200" dirty="0">
                        <a:solidFill>
                          <a:srgbClr val="FF0000"/>
                        </a:solidFill>
                      </a:endParaRPr>
                    </a:p>
                  </a:txBody>
                  <a:tcPr/>
                </a:tc>
              </a:tr>
              <a:tr h="320106">
                <a:tc>
                  <a:txBody>
                    <a:bodyPr/>
                    <a:lstStyle/>
                    <a:p>
                      <a:r>
                        <a:rPr lang="en-IN" sz="1200" b="0" dirty="0" smtClean="0">
                          <a:solidFill>
                            <a:srgbClr val="00B050"/>
                          </a:solidFill>
                        </a:rPr>
                        <a:t>2</a:t>
                      </a:r>
                      <a:endParaRPr lang="en-IN" sz="1200" b="0" dirty="0">
                        <a:solidFill>
                          <a:srgbClr val="00B050"/>
                        </a:solidFill>
                      </a:endParaRPr>
                    </a:p>
                  </a:txBody>
                  <a:tcPr/>
                </a:tc>
                <a:tc>
                  <a:txBody>
                    <a:bodyPr/>
                    <a:lstStyle/>
                    <a:p>
                      <a:r>
                        <a:rPr lang="en-IN" sz="1200" b="0" dirty="0" smtClean="0">
                          <a:solidFill>
                            <a:srgbClr val="00B050"/>
                          </a:solidFill>
                        </a:rPr>
                        <a:t>B</a:t>
                      </a:r>
                      <a:endParaRPr lang="en-IN" sz="1200" b="0" dirty="0">
                        <a:solidFill>
                          <a:srgbClr val="00B050"/>
                        </a:solidFill>
                      </a:endParaRPr>
                    </a:p>
                  </a:txBody>
                  <a:tcPr/>
                </a:tc>
                <a:tc>
                  <a:txBody>
                    <a:bodyPr/>
                    <a:lstStyle/>
                    <a:p>
                      <a:r>
                        <a:rPr lang="en-IN" sz="1200" b="0" dirty="0" smtClean="0">
                          <a:solidFill>
                            <a:srgbClr val="00B050"/>
                          </a:solidFill>
                        </a:rPr>
                        <a:t>300</a:t>
                      </a:r>
                      <a:endParaRPr lang="en-IN" sz="1200" b="0" dirty="0">
                        <a:solidFill>
                          <a:srgbClr val="00B050"/>
                        </a:solidFill>
                      </a:endParaRPr>
                    </a:p>
                  </a:txBody>
                  <a:tcPr/>
                </a:tc>
                <a:tc>
                  <a:txBody>
                    <a:bodyPr/>
                    <a:lstStyle/>
                    <a:p>
                      <a:r>
                        <a:rPr lang="en-IN" sz="1200" dirty="0" smtClean="0">
                          <a:solidFill>
                            <a:srgbClr val="00B050"/>
                          </a:solidFill>
                        </a:rPr>
                        <a:t>3</a:t>
                      </a:r>
                      <a:endParaRPr lang="en-IN" sz="1200" dirty="0">
                        <a:solidFill>
                          <a:srgbClr val="00B050"/>
                        </a:solidFill>
                      </a:endParaRPr>
                    </a:p>
                  </a:txBody>
                  <a:tcPr/>
                </a:tc>
                <a:tc>
                  <a:txBody>
                    <a:bodyPr/>
                    <a:lstStyle/>
                    <a:p>
                      <a:r>
                        <a:rPr lang="en-IN" sz="1200" dirty="0" smtClean="0">
                          <a:solidFill>
                            <a:srgbClr val="00B050"/>
                          </a:solidFill>
                        </a:rPr>
                        <a:t>C</a:t>
                      </a:r>
                      <a:endParaRPr lang="en-IN" sz="1200" dirty="0">
                        <a:solidFill>
                          <a:srgbClr val="00B050"/>
                        </a:solidFill>
                      </a:endParaRPr>
                    </a:p>
                  </a:txBody>
                  <a:tcPr/>
                </a:tc>
                <a:tc>
                  <a:txBody>
                    <a:bodyPr/>
                    <a:lstStyle/>
                    <a:p>
                      <a:r>
                        <a:rPr lang="en-IN" sz="1200" dirty="0" smtClean="0">
                          <a:solidFill>
                            <a:srgbClr val="00B050"/>
                          </a:solidFill>
                        </a:rPr>
                        <a:t>700</a:t>
                      </a:r>
                      <a:endParaRPr lang="en-IN" sz="1200" dirty="0">
                        <a:solidFill>
                          <a:srgbClr val="00B050"/>
                        </a:solidFill>
                      </a:endParaRPr>
                    </a:p>
                  </a:txBody>
                  <a:tcPr/>
                </a:tc>
              </a:tr>
              <a:tr h="320106">
                <a:tc>
                  <a:txBody>
                    <a:bodyPr/>
                    <a:lstStyle/>
                    <a:p>
                      <a:r>
                        <a:rPr lang="en-IN" sz="1200" b="0" dirty="0" smtClean="0">
                          <a:solidFill>
                            <a:srgbClr val="FF0000"/>
                          </a:solidFill>
                        </a:rPr>
                        <a:t>3</a:t>
                      </a:r>
                      <a:endParaRPr lang="en-IN" sz="1200" b="0" dirty="0">
                        <a:solidFill>
                          <a:srgbClr val="FF0000"/>
                        </a:solidFill>
                      </a:endParaRPr>
                    </a:p>
                  </a:txBody>
                  <a:tcPr/>
                </a:tc>
                <a:tc>
                  <a:txBody>
                    <a:bodyPr/>
                    <a:lstStyle/>
                    <a:p>
                      <a:r>
                        <a:rPr lang="en-IN" sz="1200" b="0" dirty="0" smtClean="0">
                          <a:solidFill>
                            <a:srgbClr val="FF0000"/>
                          </a:solidFill>
                        </a:rPr>
                        <a:t>C</a:t>
                      </a:r>
                      <a:endParaRPr lang="en-IN" sz="1200" b="0" dirty="0">
                        <a:solidFill>
                          <a:srgbClr val="FF0000"/>
                        </a:solidFill>
                      </a:endParaRPr>
                    </a:p>
                  </a:txBody>
                  <a:tcPr/>
                </a:tc>
                <a:tc>
                  <a:txBody>
                    <a:bodyPr/>
                    <a:lstStyle/>
                    <a:p>
                      <a:r>
                        <a:rPr lang="en-IN" sz="1200" b="0" dirty="0" smtClean="0">
                          <a:solidFill>
                            <a:srgbClr val="FF0000"/>
                          </a:solidFill>
                        </a:rPr>
                        <a:t>700</a:t>
                      </a:r>
                      <a:endParaRPr lang="en-IN" sz="1200" b="0" dirty="0">
                        <a:solidFill>
                          <a:srgbClr val="FF0000"/>
                        </a:solidFill>
                      </a:endParaRPr>
                    </a:p>
                  </a:txBody>
                  <a:tcPr/>
                </a:tc>
                <a:tc>
                  <a:txBody>
                    <a:bodyPr/>
                    <a:lstStyle/>
                    <a:p>
                      <a:r>
                        <a:rPr lang="en-IN" sz="1200" b="0" dirty="0" smtClean="0">
                          <a:solidFill>
                            <a:srgbClr val="FF0000"/>
                          </a:solidFill>
                        </a:rPr>
                        <a:t>1</a:t>
                      </a:r>
                      <a:endParaRPr lang="en-IN" sz="1200" b="0" dirty="0">
                        <a:solidFill>
                          <a:srgbClr val="FF0000"/>
                        </a:solidFill>
                      </a:endParaRPr>
                    </a:p>
                  </a:txBody>
                  <a:tcPr/>
                </a:tc>
                <a:tc>
                  <a:txBody>
                    <a:bodyPr/>
                    <a:lstStyle/>
                    <a:p>
                      <a:r>
                        <a:rPr lang="en-IN" sz="1200" b="0" dirty="0" smtClean="0">
                          <a:solidFill>
                            <a:srgbClr val="FF0000"/>
                          </a:solidFill>
                        </a:rPr>
                        <a:t>A</a:t>
                      </a:r>
                      <a:endParaRPr lang="en-IN" sz="1200" b="0" dirty="0">
                        <a:solidFill>
                          <a:srgbClr val="FF0000"/>
                        </a:solidFill>
                      </a:endParaRPr>
                    </a:p>
                  </a:txBody>
                  <a:tcPr/>
                </a:tc>
                <a:tc>
                  <a:txBody>
                    <a:bodyPr/>
                    <a:lstStyle/>
                    <a:p>
                      <a:r>
                        <a:rPr lang="en-IN" sz="1200" b="0" dirty="0" smtClean="0">
                          <a:solidFill>
                            <a:srgbClr val="FF0000"/>
                          </a:solidFill>
                        </a:rPr>
                        <a:t>500</a:t>
                      </a:r>
                      <a:endParaRPr lang="en-IN" sz="1200" b="0" dirty="0">
                        <a:solidFill>
                          <a:srgbClr val="FF0000"/>
                        </a:solidFill>
                      </a:endParaRPr>
                    </a:p>
                  </a:txBody>
                  <a:tcPr/>
                </a:tc>
              </a:tr>
              <a:tr h="320106">
                <a:tc>
                  <a:txBody>
                    <a:bodyPr/>
                    <a:lstStyle/>
                    <a:p>
                      <a:r>
                        <a:rPr lang="en-IN" sz="1200" b="0" dirty="0" smtClean="0">
                          <a:solidFill>
                            <a:srgbClr val="FF0000"/>
                          </a:solidFill>
                        </a:rPr>
                        <a:t>3</a:t>
                      </a:r>
                      <a:endParaRPr lang="en-IN" sz="1200" b="0" dirty="0">
                        <a:solidFill>
                          <a:srgbClr val="FF0000"/>
                        </a:solidFill>
                      </a:endParaRPr>
                    </a:p>
                  </a:txBody>
                  <a:tcPr/>
                </a:tc>
                <a:tc>
                  <a:txBody>
                    <a:bodyPr/>
                    <a:lstStyle/>
                    <a:p>
                      <a:r>
                        <a:rPr lang="en-IN" sz="1200" b="0" dirty="0" smtClean="0">
                          <a:solidFill>
                            <a:srgbClr val="FF0000"/>
                          </a:solidFill>
                        </a:rPr>
                        <a:t>C</a:t>
                      </a:r>
                      <a:endParaRPr lang="en-IN" sz="1200" b="0" dirty="0">
                        <a:solidFill>
                          <a:srgbClr val="FF0000"/>
                        </a:solidFill>
                      </a:endParaRPr>
                    </a:p>
                  </a:txBody>
                  <a:tcPr/>
                </a:tc>
                <a:tc>
                  <a:txBody>
                    <a:bodyPr/>
                    <a:lstStyle/>
                    <a:p>
                      <a:r>
                        <a:rPr lang="en-IN" sz="1200" b="0" dirty="0" smtClean="0">
                          <a:solidFill>
                            <a:srgbClr val="FF0000"/>
                          </a:solidFill>
                        </a:rPr>
                        <a:t>700</a:t>
                      </a:r>
                      <a:endParaRPr lang="en-IN" sz="1200" b="0" dirty="0">
                        <a:solidFill>
                          <a:srgbClr val="FF0000"/>
                        </a:solidFill>
                      </a:endParaRPr>
                    </a:p>
                  </a:txBody>
                  <a:tcPr/>
                </a:tc>
                <a:tc>
                  <a:txBody>
                    <a:bodyPr/>
                    <a:lstStyle/>
                    <a:p>
                      <a:r>
                        <a:rPr lang="en-IN" sz="1200" dirty="0" smtClean="0">
                          <a:solidFill>
                            <a:srgbClr val="FF0000"/>
                          </a:solidFill>
                        </a:rPr>
                        <a:t>2</a:t>
                      </a:r>
                      <a:endParaRPr lang="en-IN" sz="1200" dirty="0">
                        <a:solidFill>
                          <a:srgbClr val="FF0000"/>
                        </a:solidFill>
                      </a:endParaRPr>
                    </a:p>
                  </a:txBody>
                  <a:tcPr/>
                </a:tc>
                <a:tc>
                  <a:txBody>
                    <a:bodyPr/>
                    <a:lstStyle/>
                    <a:p>
                      <a:r>
                        <a:rPr lang="en-IN" sz="1200" dirty="0" smtClean="0">
                          <a:solidFill>
                            <a:srgbClr val="FF0000"/>
                          </a:solidFill>
                        </a:rPr>
                        <a:t>B</a:t>
                      </a:r>
                      <a:endParaRPr lang="en-IN" sz="1200" dirty="0">
                        <a:solidFill>
                          <a:srgbClr val="FF0000"/>
                        </a:solidFill>
                      </a:endParaRPr>
                    </a:p>
                  </a:txBody>
                  <a:tcPr/>
                </a:tc>
                <a:tc>
                  <a:txBody>
                    <a:bodyPr/>
                    <a:lstStyle/>
                    <a:p>
                      <a:r>
                        <a:rPr lang="en-IN" sz="1200" dirty="0" smtClean="0">
                          <a:solidFill>
                            <a:srgbClr val="FF0000"/>
                          </a:solidFill>
                        </a:rPr>
                        <a:t>300</a:t>
                      </a:r>
                      <a:endParaRPr lang="en-IN" sz="1200" dirty="0">
                        <a:solidFill>
                          <a:srgbClr val="FF0000"/>
                        </a:solidFill>
                      </a:endParaRPr>
                    </a:p>
                  </a:txBody>
                  <a:tcPr/>
                </a:tc>
              </a:tr>
              <a:tr h="320106">
                <a:tc>
                  <a:txBody>
                    <a:bodyPr/>
                    <a:lstStyle/>
                    <a:p>
                      <a:r>
                        <a:rPr lang="en-IN" sz="1200" b="0" dirty="0" smtClean="0">
                          <a:solidFill>
                            <a:srgbClr val="FF0000"/>
                          </a:solidFill>
                        </a:rPr>
                        <a:t>3</a:t>
                      </a:r>
                      <a:endParaRPr lang="en-IN" sz="1200" b="0" dirty="0">
                        <a:solidFill>
                          <a:srgbClr val="FF0000"/>
                        </a:solidFill>
                      </a:endParaRPr>
                    </a:p>
                  </a:txBody>
                  <a:tcPr/>
                </a:tc>
                <a:tc>
                  <a:txBody>
                    <a:bodyPr/>
                    <a:lstStyle/>
                    <a:p>
                      <a:r>
                        <a:rPr lang="en-IN" sz="1200" b="0" dirty="0" smtClean="0">
                          <a:solidFill>
                            <a:srgbClr val="FF0000"/>
                          </a:solidFill>
                        </a:rPr>
                        <a:t>C</a:t>
                      </a:r>
                      <a:endParaRPr lang="en-IN" sz="1200" b="0" dirty="0">
                        <a:solidFill>
                          <a:srgbClr val="FF0000"/>
                        </a:solidFill>
                      </a:endParaRPr>
                    </a:p>
                  </a:txBody>
                  <a:tcPr/>
                </a:tc>
                <a:tc>
                  <a:txBody>
                    <a:bodyPr/>
                    <a:lstStyle/>
                    <a:p>
                      <a:r>
                        <a:rPr lang="en-IN" sz="1200" b="0" dirty="0" smtClean="0">
                          <a:solidFill>
                            <a:srgbClr val="FF0000"/>
                          </a:solidFill>
                        </a:rPr>
                        <a:t>700</a:t>
                      </a:r>
                      <a:endParaRPr lang="en-IN" sz="1200" b="0" dirty="0">
                        <a:solidFill>
                          <a:srgbClr val="FF0000"/>
                        </a:solidFill>
                      </a:endParaRPr>
                    </a:p>
                  </a:txBody>
                  <a:tcPr/>
                </a:tc>
                <a:tc>
                  <a:txBody>
                    <a:bodyPr/>
                    <a:lstStyle/>
                    <a:p>
                      <a:r>
                        <a:rPr lang="en-IN" sz="1200" dirty="0" smtClean="0">
                          <a:solidFill>
                            <a:srgbClr val="FF0000"/>
                          </a:solidFill>
                        </a:rPr>
                        <a:t>3</a:t>
                      </a:r>
                      <a:endParaRPr lang="en-IN" sz="1200" dirty="0">
                        <a:solidFill>
                          <a:srgbClr val="FF0000"/>
                        </a:solidFill>
                      </a:endParaRPr>
                    </a:p>
                  </a:txBody>
                  <a:tcPr/>
                </a:tc>
                <a:tc>
                  <a:txBody>
                    <a:bodyPr/>
                    <a:lstStyle/>
                    <a:p>
                      <a:r>
                        <a:rPr lang="en-IN" sz="1200" dirty="0" smtClean="0">
                          <a:solidFill>
                            <a:srgbClr val="FF0000"/>
                          </a:solidFill>
                        </a:rPr>
                        <a:t>C</a:t>
                      </a:r>
                      <a:endParaRPr lang="en-IN" sz="1200" dirty="0">
                        <a:solidFill>
                          <a:srgbClr val="FF0000"/>
                        </a:solidFill>
                      </a:endParaRPr>
                    </a:p>
                  </a:txBody>
                  <a:tcPr/>
                </a:tc>
                <a:tc>
                  <a:txBody>
                    <a:bodyPr/>
                    <a:lstStyle/>
                    <a:p>
                      <a:r>
                        <a:rPr lang="en-IN" sz="1200" dirty="0" smtClean="0">
                          <a:solidFill>
                            <a:srgbClr val="FF0000"/>
                          </a:solidFill>
                        </a:rPr>
                        <a:t>700</a:t>
                      </a:r>
                      <a:endParaRPr lang="en-IN" sz="1200" dirty="0">
                        <a:solidFill>
                          <a:srgbClr val="FF0000"/>
                        </a:solidFill>
                      </a:endParaRPr>
                    </a:p>
                  </a:txBody>
                  <a:tcPr/>
                </a:tc>
              </a:tr>
            </a:tbl>
          </a:graphicData>
        </a:graphic>
      </p:graphicFrame>
      <p:sp>
        <p:nvSpPr>
          <p:cNvPr id="8" name="Rectangle 3"/>
          <p:cNvSpPr txBox="1">
            <a:spLocks noChangeArrowheads="1"/>
          </p:cNvSpPr>
          <p:nvPr/>
        </p:nvSpPr>
        <p:spPr bwMode="auto">
          <a:xfrm>
            <a:off x="571500" y="903279"/>
            <a:ext cx="7848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ingdings" panose="05000000000000000000" pitchFamily="2" charset="2"/>
              <a:buChar char="§"/>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Font typeface="Wingdings" panose="05000000000000000000" pitchFamily="2" charset="2"/>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a:buFont typeface="Monotype Sorts" pitchFamily="2" charset="2"/>
              <a:buNone/>
            </a:pPr>
            <a:r>
              <a:rPr lang="en-US" altLang="en-US" kern="0" dirty="0" smtClean="0"/>
              <a:t>Find the largest account balance( Rename </a:t>
            </a:r>
            <a:r>
              <a:rPr lang="en-US" altLang="en-US" i="1" kern="0" dirty="0" smtClean="0"/>
              <a:t>account </a:t>
            </a:r>
            <a:r>
              <a:rPr lang="en-US" altLang="en-US" kern="0" dirty="0" smtClean="0"/>
              <a:t>relation as </a:t>
            </a:r>
            <a:r>
              <a:rPr lang="en-US" altLang="en-US" i="1" kern="0" dirty="0" smtClean="0"/>
              <a:t>d</a:t>
            </a:r>
            <a:r>
              <a:rPr lang="en-US" altLang="en-US" kern="0" dirty="0" smtClean="0">
                <a:sym typeface="Symbol" panose="05050102010706020507" pitchFamily="18" charset="2"/>
              </a:rPr>
              <a:t> )    </a:t>
            </a:r>
            <a:endParaRPr lang="en-US" altLang="en-US" sz="2400" kern="0" dirty="0" smtClean="0"/>
          </a:p>
        </p:txBody>
      </p:sp>
      <p:sp>
        <p:nvSpPr>
          <p:cNvPr id="9" name="Text Box 4"/>
          <p:cNvSpPr txBox="1">
            <a:spLocks noChangeArrowheads="1"/>
          </p:cNvSpPr>
          <p:nvPr/>
        </p:nvSpPr>
        <p:spPr bwMode="auto">
          <a:xfrm>
            <a:off x="1141412" y="1253934"/>
            <a:ext cx="7331075" cy="77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altLang="en-US" sz="1800" i="0" dirty="0">
                <a:solidFill>
                  <a:srgbClr val="FF0000"/>
                </a:solidFill>
              </a:rPr>
              <a:t></a:t>
            </a:r>
            <a:r>
              <a:rPr lang="en-US" altLang="en-US" sz="2000" baseline="-25000" dirty="0">
                <a:solidFill>
                  <a:srgbClr val="FF0000"/>
                </a:solidFill>
              </a:rPr>
              <a:t>balance</a:t>
            </a:r>
            <a:r>
              <a:rPr lang="en-US" altLang="en-US" sz="1800" dirty="0">
                <a:solidFill>
                  <a:srgbClr val="FF0000"/>
                </a:solidFill>
              </a:rPr>
              <a:t>(account) </a:t>
            </a:r>
            <a:r>
              <a:rPr lang="en-US" altLang="en-US" sz="1800" i="0" dirty="0">
                <a:solidFill>
                  <a:srgbClr val="FF0000"/>
                </a:solidFill>
              </a:rPr>
              <a:t>- </a:t>
            </a:r>
            <a:r>
              <a:rPr lang="en-US" altLang="en-US" sz="2000" baseline="-25000" dirty="0" err="1">
                <a:solidFill>
                  <a:srgbClr val="FF0000"/>
                </a:solidFill>
              </a:rPr>
              <a:t>account.balance</a:t>
            </a:r>
            <a:endParaRPr lang="en-US" altLang="en-US" sz="2000" i="0" dirty="0">
              <a:solidFill>
                <a:srgbClr val="FF0000"/>
              </a:solidFill>
            </a:endParaRPr>
          </a:p>
          <a:p>
            <a:r>
              <a:rPr lang="en-US" altLang="en-US" sz="1800" i="0" dirty="0">
                <a:solidFill>
                  <a:srgbClr val="FF0000"/>
                </a:solidFill>
              </a:rPr>
              <a:t>    (</a:t>
            </a:r>
            <a:r>
              <a:rPr lang="en-US" altLang="en-US" sz="2000" baseline="-25000" dirty="0" err="1">
                <a:solidFill>
                  <a:srgbClr val="FF0000"/>
                </a:solidFill>
              </a:rPr>
              <a:t>account.balance</a:t>
            </a:r>
            <a:r>
              <a:rPr lang="en-US" altLang="en-US" sz="2000" baseline="-25000" dirty="0">
                <a:solidFill>
                  <a:srgbClr val="FF0000"/>
                </a:solidFill>
              </a:rPr>
              <a:t> &lt; </a:t>
            </a:r>
            <a:r>
              <a:rPr lang="en-US" altLang="en-US" sz="2000" baseline="-25000" dirty="0" err="1">
                <a:solidFill>
                  <a:srgbClr val="FF0000"/>
                </a:solidFill>
              </a:rPr>
              <a:t>d.balance</a:t>
            </a:r>
            <a:r>
              <a:rPr lang="en-US" altLang="en-US" sz="1800" dirty="0">
                <a:solidFill>
                  <a:srgbClr val="FF0000"/>
                </a:solidFill>
              </a:rPr>
              <a:t> </a:t>
            </a:r>
            <a:r>
              <a:rPr lang="en-US" altLang="en-US" sz="1800" i="0" dirty="0">
                <a:solidFill>
                  <a:srgbClr val="FF0000"/>
                </a:solidFill>
              </a:rPr>
              <a:t>(</a:t>
            </a:r>
            <a:r>
              <a:rPr lang="en-US" altLang="en-US" sz="1800" dirty="0">
                <a:solidFill>
                  <a:srgbClr val="FF0000"/>
                </a:solidFill>
              </a:rPr>
              <a:t>account x </a:t>
            </a:r>
            <a:r>
              <a:rPr lang="en-US" altLang="en-US" sz="1800" dirty="0" err="1">
                <a:solidFill>
                  <a:srgbClr val="FF0000"/>
                </a:solidFill>
                <a:latin typeface="Symbol" panose="05050102010706020507" pitchFamily="18" charset="2"/>
              </a:rPr>
              <a:t>r</a:t>
            </a:r>
            <a:r>
              <a:rPr lang="en-US" altLang="en-US" sz="2000" baseline="-25000" dirty="0" err="1">
                <a:solidFill>
                  <a:srgbClr val="FF0000"/>
                </a:solidFill>
              </a:rPr>
              <a:t>d</a:t>
            </a:r>
            <a:r>
              <a:rPr lang="en-US" altLang="en-US" sz="1800" dirty="0">
                <a:solidFill>
                  <a:srgbClr val="FF0000"/>
                </a:solidFill>
              </a:rPr>
              <a:t> (account</a:t>
            </a:r>
            <a:r>
              <a:rPr lang="en-US" altLang="en-US" sz="1800" i="0" dirty="0">
                <a:solidFill>
                  <a:srgbClr val="FF0000"/>
                </a:solidFill>
              </a:rPr>
              <a:t>)))</a:t>
            </a:r>
            <a:endParaRPr kumimoji="0" lang="en-US" altLang="en-US" sz="1200" i="0" dirty="0">
              <a:solidFill>
                <a:srgbClr val="FF0000"/>
              </a:solidFill>
            </a:endParaRPr>
          </a:p>
        </p:txBody>
      </p:sp>
      <p:sp>
        <p:nvSpPr>
          <p:cNvPr id="3" name="Rectangle 2"/>
          <p:cNvSpPr/>
          <p:nvPr/>
        </p:nvSpPr>
        <p:spPr>
          <a:xfrm>
            <a:off x="969999" y="3227799"/>
            <a:ext cx="902811" cy="338554"/>
          </a:xfrm>
          <a:prstGeom prst="rect">
            <a:avLst/>
          </a:prstGeom>
        </p:spPr>
        <p:txBody>
          <a:bodyPr wrap="none">
            <a:spAutoFit/>
          </a:bodyPr>
          <a:lstStyle/>
          <a:p>
            <a:r>
              <a:rPr lang="en-US" altLang="en-US" kern="0" dirty="0" smtClean="0"/>
              <a:t>account</a:t>
            </a:r>
            <a:endParaRPr lang="en-IN" dirty="0"/>
          </a:p>
        </p:txBody>
      </p:sp>
      <p:sp>
        <p:nvSpPr>
          <p:cNvPr id="10" name="Rectangle 9"/>
          <p:cNvSpPr/>
          <p:nvPr/>
        </p:nvSpPr>
        <p:spPr>
          <a:xfrm>
            <a:off x="2984846" y="3214703"/>
            <a:ext cx="1154483" cy="338554"/>
          </a:xfrm>
          <a:prstGeom prst="rect">
            <a:avLst/>
          </a:prstGeom>
        </p:spPr>
        <p:txBody>
          <a:bodyPr wrap="none">
            <a:spAutoFit/>
          </a:bodyPr>
          <a:lstStyle/>
          <a:p>
            <a:r>
              <a:rPr lang="en-US" altLang="en-US" kern="0" dirty="0" smtClean="0"/>
              <a:t>d(account)</a:t>
            </a:r>
            <a:endParaRPr lang="en-IN" dirty="0"/>
          </a:p>
        </p:txBody>
      </p:sp>
      <p:sp>
        <p:nvSpPr>
          <p:cNvPr id="11" name="Rectangle 10"/>
          <p:cNvSpPr/>
          <p:nvPr/>
        </p:nvSpPr>
        <p:spPr>
          <a:xfrm>
            <a:off x="3236518" y="4645820"/>
            <a:ext cx="1234633" cy="338554"/>
          </a:xfrm>
          <a:prstGeom prst="rect">
            <a:avLst/>
          </a:prstGeom>
        </p:spPr>
        <p:txBody>
          <a:bodyPr wrap="none">
            <a:spAutoFit/>
          </a:bodyPr>
          <a:lstStyle/>
          <a:p>
            <a:r>
              <a:rPr lang="en-US" altLang="en-US" kern="0" dirty="0"/>
              <a:t>a</a:t>
            </a:r>
            <a:r>
              <a:rPr lang="en-US" altLang="en-US" kern="0" dirty="0" smtClean="0"/>
              <a:t>ccount x d</a:t>
            </a:r>
            <a:endParaRPr lang="en-IN" dirty="0"/>
          </a:p>
        </p:txBody>
      </p:sp>
    </p:spTree>
    <p:extLst>
      <p:ext uri="{BB962C8B-B14F-4D97-AF65-F5344CB8AC3E}">
        <p14:creationId xmlns:p14="http://schemas.microsoft.com/office/powerpoint/2010/main" val="301506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3</a:t>
            </a:r>
            <a:endParaRPr lang="en-IN" dirty="0"/>
          </a:p>
        </p:txBody>
      </p:sp>
      <p:pic>
        <p:nvPicPr>
          <p:cNvPr id="4" name="Content Placeholder 3"/>
          <p:cNvPicPr>
            <a:picLocks noGrp="1" noChangeAspect="1"/>
          </p:cNvPicPr>
          <p:nvPr>
            <p:ph idx="1"/>
          </p:nvPr>
        </p:nvPicPr>
        <p:blipFill>
          <a:blip r:embed="rId2"/>
          <a:stretch>
            <a:fillRect/>
          </a:stretch>
        </p:blipFill>
        <p:spPr>
          <a:xfrm>
            <a:off x="1011960" y="727075"/>
            <a:ext cx="3971925" cy="1143000"/>
          </a:xfrm>
          <a:prstGeom prst="rect">
            <a:avLst/>
          </a:prstGeom>
        </p:spPr>
      </p:pic>
      <p:pic>
        <p:nvPicPr>
          <p:cNvPr id="5" name="Picture 4"/>
          <p:cNvPicPr>
            <a:picLocks noChangeAspect="1"/>
          </p:cNvPicPr>
          <p:nvPr/>
        </p:nvPicPr>
        <p:blipFill>
          <a:blip r:embed="rId3"/>
          <a:stretch>
            <a:fillRect/>
          </a:stretch>
        </p:blipFill>
        <p:spPr>
          <a:xfrm>
            <a:off x="768350" y="2128979"/>
            <a:ext cx="7419975" cy="1781175"/>
          </a:xfrm>
          <a:prstGeom prst="rect">
            <a:avLst/>
          </a:prstGeom>
        </p:spPr>
      </p:pic>
      <p:pic>
        <p:nvPicPr>
          <p:cNvPr id="6" name="Picture 5"/>
          <p:cNvPicPr>
            <a:picLocks noChangeAspect="1"/>
          </p:cNvPicPr>
          <p:nvPr/>
        </p:nvPicPr>
        <p:blipFill>
          <a:blip r:embed="rId4"/>
          <a:stretch>
            <a:fillRect/>
          </a:stretch>
        </p:blipFill>
        <p:spPr>
          <a:xfrm>
            <a:off x="768350" y="4169058"/>
            <a:ext cx="6477000" cy="295275"/>
          </a:xfrm>
          <a:prstGeom prst="rect">
            <a:avLst/>
          </a:prstGeom>
        </p:spPr>
      </p:pic>
      <p:pic>
        <p:nvPicPr>
          <p:cNvPr id="7" name="Picture 6"/>
          <p:cNvPicPr>
            <a:picLocks noChangeAspect="1"/>
          </p:cNvPicPr>
          <p:nvPr/>
        </p:nvPicPr>
        <p:blipFill>
          <a:blip r:embed="rId5"/>
          <a:stretch>
            <a:fillRect/>
          </a:stretch>
        </p:blipFill>
        <p:spPr>
          <a:xfrm>
            <a:off x="768350" y="4635143"/>
            <a:ext cx="5353050" cy="714375"/>
          </a:xfrm>
          <a:prstGeom prst="rect">
            <a:avLst/>
          </a:prstGeom>
        </p:spPr>
      </p:pic>
      <p:pic>
        <p:nvPicPr>
          <p:cNvPr id="8" name="Picture 7"/>
          <p:cNvPicPr>
            <a:picLocks noChangeAspect="1"/>
          </p:cNvPicPr>
          <p:nvPr/>
        </p:nvPicPr>
        <p:blipFill>
          <a:blip r:embed="rId6"/>
          <a:stretch>
            <a:fillRect/>
          </a:stretch>
        </p:blipFill>
        <p:spPr>
          <a:xfrm>
            <a:off x="768350" y="5349518"/>
            <a:ext cx="7715250" cy="590550"/>
          </a:xfrm>
          <a:prstGeom prst="rect">
            <a:avLst/>
          </a:prstGeom>
        </p:spPr>
      </p:pic>
      <p:pic>
        <p:nvPicPr>
          <p:cNvPr id="9" name="Picture 8"/>
          <p:cNvPicPr>
            <a:picLocks noChangeAspect="1"/>
          </p:cNvPicPr>
          <p:nvPr/>
        </p:nvPicPr>
        <p:blipFill>
          <a:blip r:embed="rId7"/>
          <a:stretch>
            <a:fillRect/>
          </a:stretch>
        </p:blipFill>
        <p:spPr>
          <a:xfrm>
            <a:off x="768350" y="6106115"/>
            <a:ext cx="4791075" cy="257175"/>
          </a:xfrm>
          <a:prstGeom prst="rect">
            <a:avLst/>
          </a:prstGeom>
        </p:spPr>
      </p:pic>
    </p:spTree>
    <p:extLst>
      <p:ext uri="{BB962C8B-B14F-4D97-AF65-F5344CB8AC3E}">
        <p14:creationId xmlns:p14="http://schemas.microsoft.com/office/powerpoint/2010/main" val="297089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Continue..</a:t>
            </a:r>
            <a:endParaRPr lang="en-IN" dirty="0"/>
          </a:p>
        </p:txBody>
      </p:sp>
      <p:pic>
        <p:nvPicPr>
          <p:cNvPr id="4" name="Content Placeholder 3"/>
          <p:cNvPicPr>
            <a:picLocks noGrp="1" noChangeAspect="1"/>
          </p:cNvPicPr>
          <p:nvPr>
            <p:ph idx="1"/>
          </p:nvPr>
        </p:nvPicPr>
        <p:blipFill>
          <a:blip r:embed="rId2"/>
          <a:stretch>
            <a:fillRect/>
          </a:stretch>
        </p:blipFill>
        <p:spPr>
          <a:xfrm>
            <a:off x="835025" y="727075"/>
            <a:ext cx="3971925" cy="1143000"/>
          </a:xfrm>
          <a:prstGeom prst="rect">
            <a:avLst/>
          </a:prstGeom>
        </p:spPr>
      </p:pic>
      <p:pic>
        <p:nvPicPr>
          <p:cNvPr id="5" name="Picture 4"/>
          <p:cNvPicPr>
            <a:picLocks noChangeAspect="1"/>
          </p:cNvPicPr>
          <p:nvPr/>
        </p:nvPicPr>
        <p:blipFill>
          <a:blip r:embed="rId3"/>
          <a:stretch>
            <a:fillRect/>
          </a:stretch>
        </p:blipFill>
        <p:spPr>
          <a:xfrm>
            <a:off x="623318" y="2159260"/>
            <a:ext cx="7515225" cy="1038225"/>
          </a:xfrm>
          <a:prstGeom prst="rect">
            <a:avLst/>
          </a:prstGeom>
        </p:spPr>
      </p:pic>
      <p:pic>
        <p:nvPicPr>
          <p:cNvPr id="6" name="Picture 5"/>
          <p:cNvPicPr>
            <a:picLocks noChangeAspect="1"/>
          </p:cNvPicPr>
          <p:nvPr/>
        </p:nvPicPr>
        <p:blipFill>
          <a:blip r:embed="rId4"/>
          <a:stretch>
            <a:fillRect/>
          </a:stretch>
        </p:blipFill>
        <p:spPr>
          <a:xfrm>
            <a:off x="623318" y="3449636"/>
            <a:ext cx="7667625" cy="847725"/>
          </a:xfrm>
          <a:prstGeom prst="rect">
            <a:avLst/>
          </a:prstGeom>
        </p:spPr>
      </p:pic>
      <p:pic>
        <p:nvPicPr>
          <p:cNvPr id="7" name="Picture 6"/>
          <p:cNvPicPr>
            <a:picLocks noChangeAspect="1"/>
          </p:cNvPicPr>
          <p:nvPr/>
        </p:nvPicPr>
        <p:blipFill>
          <a:blip r:embed="rId5"/>
          <a:stretch>
            <a:fillRect/>
          </a:stretch>
        </p:blipFill>
        <p:spPr>
          <a:xfrm>
            <a:off x="623318" y="4592636"/>
            <a:ext cx="7229475" cy="857250"/>
          </a:xfrm>
          <a:prstGeom prst="rect">
            <a:avLst/>
          </a:prstGeom>
        </p:spPr>
      </p:pic>
    </p:spTree>
    <p:extLst>
      <p:ext uri="{BB962C8B-B14F-4D97-AF65-F5344CB8AC3E}">
        <p14:creationId xmlns:p14="http://schemas.microsoft.com/office/powerpoint/2010/main" val="75922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4</a:t>
            </a:r>
            <a:endParaRPr lang="en-IN" dirty="0"/>
          </a:p>
        </p:txBody>
      </p:sp>
      <p:pic>
        <p:nvPicPr>
          <p:cNvPr id="4" name="Content Placeholder 3"/>
          <p:cNvPicPr>
            <a:picLocks noGrp="1" noChangeAspect="1"/>
          </p:cNvPicPr>
          <p:nvPr>
            <p:ph idx="1"/>
          </p:nvPr>
        </p:nvPicPr>
        <p:blipFill>
          <a:blip r:embed="rId2"/>
          <a:stretch>
            <a:fillRect/>
          </a:stretch>
        </p:blipFill>
        <p:spPr>
          <a:xfrm>
            <a:off x="768349" y="727075"/>
            <a:ext cx="3249635" cy="1306441"/>
          </a:xfrm>
          <a:prstGeom prst="rect">
            <a:avLst/>
          </a:prstGeom>
        </p:spPr>
      </p:pic>
      <p:pic>
        <p:nvPicPr>
          <p:cNvPr id="5" name="Picture 4"/>
          <p:cNvPicPr>
            <a:picLocks noChangeAspect="1"/>
          </p:cNvPicPr>
          <p:nvPr/>
        </p:nvPicPr>
        <p:blipFill>
          <a:blip r:embed="rId3"/>
          <a:stretch>
            <a:fillRect/>
          </a:stretch>
        </p:blipFill>
        <p:spPr>
          <a:xfrm>
            <a:off x="692005" y="2172426"/>
            <a:ext cx="7605358" cy="470690"/>
          </a:xfrm>
          <a:prstGeom prst="rect">
            <a:avLst/>
          </a:prstGeom>
        </p:spPr>
      </p:pic>
      <p:pic>
        <p:nvPicPr>
          <p:cNvPr id="6" name="Picture 5"/>
          <p:cNvPicPr>
            <a:picLocks noChangeAspect="1"/>
          </p:cNvPicPr>
          <p:nvPr/>
        </p:nvPicPr>
        <p:blipFill>
          <a:blip r:embed="rId4"/>
          <a:stretch>
            <a:fillRect/>
          </a:stretch>
        </p:blipFill>
        <p:spPr>
          <a:xfrm>
            <a:off x="768349" y="2782026"/>
            <a:ext cx="4172142" cy="358057"/>
          </a:xfrm>
          <a:prstGeom prst="rect">
            <a:avLst/>
          </a:prstGeom>
        </p:spPr>
      </p:pic>
      <p:pic>
        <p:nvPicPr>
          <p:cNvPr id="7" name="Picture 6"/>
          <p:cNvPicPr>
            <a:picLocks noChangeAspect="1"/>
          </p:cNvPicPr>
          <p:nvPr/>
        </p:nvPicPr>
        <p:blipFill>
          <a:blip r:embed="rId5"/>
          <a:stretch>
            <a:fillRect/>
          </a:stretch>
        </p:blipFill>
        <p:spPr>
          <a:xfrm>
            <a:off x="692005" y="3278993"/>
            <a:ext cx="7384685" cy="706153"/>
          </a:xfrm>
          <a:prstGeom prst="rect">
            <a:avLst/>
          </a:prstGeom>
        </p:spPr>
      </p:pic>
      <p:pic>
        <p:nvPicPr>
          <p:cNvPr id="8" name="Picture 7"/>
          <p:cNvPicPr>
            <a:picLocks noChangeAspect="1"/>
          </p:cNvPicPr>
          <p:nvPr/>
        </p:nvPicPr>
        <p:blipFill>
          <a:blip r:embed="rId6"/>
          <a:stretch>
            <a:fillRect/>
          </a:stretch>
        </p:blipFill>
        <p:spPr>
          <a:xfrm>
            <a:off x="635418" y="4088466"/>
            <a:ext cx="8281994" cy="347055"/>
          </a:xfrm>
          <a:prstGeom prst="rect">
            <a:avLst/>
          </a:prstGeom>
        </p:spPr>
      </p:pic>
      <p:pic>
        <p:nvPicPr>
          <p:cNvPr id="9" name="Picture 8"/>
          <p:cNvPicPr>
            <a:picLocks noChangeAspect="1"/>
          </p:cNvPicPr>
          <p:nvPr/>
        </p:nvPicPr>
        <p:blipFill>
          <a:blip r:embed="rId7"/>
          <a:stretch>
            <a:fillRect/>
          </a:stretch>
        </p:blipFill>
        <p:spPr>
          <a:xfrm>
            <a:off x="692005" y="4621023"/>
            <a:ext cx="7827039" cy="455944"/>
          </a:xfrm>
          <a:prstGeom prst="rect">
            <a:avLst/>
          </a:prstGeom>
        </p:spPr>
      </p:pic>
      <p:pic>
        <p:nvPicPr>
          <p:cNvPr id="10" name="Picture 9"/>
          <p:cNvPicPr>
            <a:picLocks noChangeAspect="1"/>
          </p:cNvPicPr>
          <p:nvPr/>
        </p:nvPicPr>
        <p:blipFill>
          <a:blip r:embed="rId8"/>
          <a:stretch>
            <a:fillRect/>
          </a:stretch>
        </p:blipFill>
        <p:spPr>
          <a:xfrm>
            <a:off x="143087" y="5394907"/>
            <a:ext cx="8875218" cy="306042"/>
          </a:xfrm>
          <a:prstGeom prst="rect">
            <a:avLst/>
          </a:prstGeom>
        </p:spPr>
      </p:pic>
    </p:spTree>
    <p:extLst>
      <p:ext uri="{BB962C8B-B14F-4D97-AF65-F5344CB8AC3E}">
        <p14:creationId xmlns:p14="http://schemas.microsoft.com/office/powerpoint/2010/main" val="302021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911192" y="2093461"/>
            <a:ext cx="7570257" cy="941696"/>
          </a:xfrm>
          <a:prstGeom prst="rect">
            <a:avLst/>
          </a:prstGeom>
        </p:spPr>
      </p:pic>
      <p:pic>
        <p:nvPicPr>
          <p:cNvPr id="4" name="Content Placeholder 3"/>
          <p:cNvPicPr>
            <a:picLocks noChangeAspect="1"/>
          </p:cNvPicPr>
          <p:nvPr/>
        </p:nvPicPr>
        <p:blipFill>
          <a:blip r:embed="rId3"/>
          <a:stretch>
            <a:fillRect/>
          </a:stretch>
        </p:blipFill>
        <p:spPr bwMode="auto">
          <a:xfrm>
            <a:off x="919688" y="422275"/>
            <a:ext cx="3600425" cy="144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stretch>
            <a:fillRect/>
          </a:stretch>
        </p:blipFill>
        <p:spPr>
          <a:xfrm>
            <a:off x="352082" y="3236129"/>
            <a:ext cx="8336062" cy="1141058"/>
          </a:xfrm>
          <a:prstGeom prst="rect">
            <a:avLst/>
          </a:prstGeom>
        </p:spPr>
      </p:pic>
      <p:pic>
        <p:nvPicPr>
          <p:cNvPr id="8" name="Picture 7"/>
          <p:cNvPicPr>
            <a:picLocks noChangeAspect="1"/>
          </p:cNvPicPr>
          <p:nvPr/>
        </p:nvPicPr>
        <p:blipFill>
          <a:blip r:embed="rId5"/>
          <a:stretch>
            <a:fillRect/>
          </a:stretch>
        </p:blipFill>
        <p:spPr>
          <a:xfrm>
            <a:off x="911192" y="4578159"/>
            <a:ext cx="4535532" cy="266796"/>
          </a:xfrm>
          <a:prstGeom prst="rect">
            <a:avLst/>
          </a:prstGeom>
        </p:spPr>
      </p:pic>
    </p:spTree>
    <p:extLst>
      <p:ext uri="{BB962C8B-B14F-4D97-AF65-F5344CB8AC3E}">
        <p14:creationId xmlns:p14="http://schemas.microsoft.com/office/powerpoint/2010/main" val="49739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5</a:t>
            </a:r>
            <a:endParaRPr lang="en-IN" dirty="0"/>
          </a:p>
        </p:txBody>
      </p:sp>
      <p:sp>
        <p:nvSpPr>
          <p:cNvPr id="5" name="Content Placeholder 4"/>
          <p:cNvSpPr>
            <a:spLocks noGrp="1"/>
          </p:cNvSpPr>
          <p:nvPr>
            <p:ph idx="1"/>
          </p:nvPr>
        </p:nvSpPr>
        <p:spPr>
          <a:xfrm>
            <a:off x="768350" y="727075"/>
            <a:ext cx="7707313" cy="4903787"/>
          </a:xfrm>
        </p:spPr>
        <p:txBody>
          <a:bodyPr/>
          <a:lstStyle/>
          <a:p>
            <a:pPr marL="0" indent="0">
              <a:buNone/>
            </a:pPr>
            <a:r>
              <a:rPr lang="en-IN" dirty="0" smtClean="0">
                <a:latin typeface="Arial" panose="020B0604020202020204" pitchFamily="34" charset="0"/>
                <a:cs typeface="Arial" panose="020B0604020202020204" pitchFamily="34" charset="0"/>
              </a:rPr>
              <a:t>Suppliers(</a:t>
            </a:r>
            <a:r>
              <a:rPr lang="en-IN" i="1" dirty="0" err="1" smtClean="0">
                <a:latin typeface="Arial" panose="020B0604020202020204" pitchFamily="34" charset="0"/>
                <a:cs typeface="Arial" panose="020B0604020202020204" pitchFamily="34" charset="0"/>
              </a:rPr>
              <a:t>sid</a:t>
            </a:r>
            <a:r>
              <a:rPr lang="en-IN" i="1" dirty="0" smtClean="0">
                <a:latin typeface="Arial" panose="020B0604020202020204" pitchFamily="34" charset="0"/>
                <a:cs typeface="Arial" panose="020B0604020202020204" pitchFamily="34" charset="0"/>
              </a:rPr>
              <a:t>, </a:t>
            </a:r>
            <a:r>
              <a:rPr lang="en-IN" i="1" dirty="0" err="1" smtClean="0">
                <a:latin typeface="Arial" panose="020B0604020202020204" pitchFamily="34" charset="0"/>
                <a:cs typeface="Arial" panose="020B0604020202020204" pitchFamily="34" charset="0"/>
              </a:rPr>
              <a:t>sname</a:t>
            </a:r>
            <a:r>
              <a:rPr lang="en-IN" i="1" dirty="0" smtClean="0">
                <a:latin typeface="Arial" panose="020B0604020202020204" pitchFamily="34" charset="0"/>
                <a:cs typeface="Arial" panose="020B0604020202020204" pitchFamily="34" charset="0"/>
              </a:rPr>
              <a:t>, address</a:t>
            </a:r>
            <a:r>
              <a:rPr lang="en-IN" dirty="0" smtClean="0">
                <a:latin typeface="Arial" panose="020B0604020202020204" pitchFamily="34" charset="0"/>
                <a:cs typeface="Arial" panose="020B0604020202020204" pitchFamily="34" charset="0"/>
              </a:rPr>
              <a:t>)</a:t>
            </a:r>
          </a:p>
          <a:p>
            <a:pPr marL="0" indent="0">
              <a:buNone/>
            </a:pPr>
            <a:r>
              <a:rPr lang="en-IN" dirty="0" smtClean="0">
                <a:latin typeface="Arial" panose="020B0604020202020204" pitchFamily="34" charset="0"/>
                <a:cs typeface="Arial" panose="020B0604020202020204" pitchFamily="34" charset="0"/>
              </a:rPr>
              <a:t>Parts(</a:t>
            </a:r>
            <a:r>
              <a:rPr lang="en-IN" i="1" dirty="0" err="1" smtClean="0">
                <a:latin typeface="Arial" panose="020B0604020202020204" pitchFamily="34" charset="0"/>
                <a:cs typeface="Arial" panose="020B0604020202020204" pitchFamily="34" charset="0"/>
              </a:rPr>
              <a:t>pid</a:t>
            </a:r>
            <a:r>
              <a:rPr lang="en-IN" i="1" dirty="0" smtClean="0">
                <a:latin typeface="Arial" panose="020B0604020202020204" pitchFamily="34" charset="0"/>
                <a:cs typeface="Arial" panose="020B0604020202020204" pitchFamily="34" charset="0"/>
              </a:rPr>
              <a:t>, </a:t>
            </a:r>
            <a:r>
              <a:rPr lang="en-IN" i="1" dirty="0" err="1" smtClean="0">
                <a:latin typeface="Arial" panose="020B0604020202020204" pitchFamily="34" charset="0"/>
                <a:cs typeface="Arial" panose="020B0604020202020204" pitchFamily="34" charset="0"/>
              </a:rPr>
              <a:t>pname</a:t>
            </a:r>
            <a:r>
              <a:rPr lang="en-IN" i="1" dirty="0" smtClean="0">
                <a:latin typeface="Arial" panose="020B0604020202020204" pitchFamily="34" charset="0"/>
                <a:cs typeface="Arial" panose="020B0604020202020204" pitchFamily="34" charset="0"/>
              </a:rPr>
              <a:t>, </a:t>
            </a:r>
            <a:r>
              <a:rPr lang="en-IN" i="1" dirty="0" err="1" smtClean="0">
                <a:latin typeface="Arial" panose="020B0604020202020204" pitchFamily="34" charset="0"/>
                <a:cs typeface="Arial" panose="020B0604020202020204" pitchFamily="34" charset="0"/>
              </a:rPr>
              <a:t>color</a:t>
            </a:r>
            <a:r>
              <a:rPr lang="en-IN" dirty="0" smtClean="0">
                <a:latin typeface="Arial" panose="020B0604020202020204" pitchFamily="34" charset="0"/>
                <a:cs typeface="Arial" panose="020B0604020202020204" pitchFamily="34" charset="0"/>
              </a:rPr>
              <a:t>)</a:t>
            </a:r>
          </a:p>
          <a:p>
            <a:pPr marL="0" indent="0">
              <a:buNone/>
            </a:pPr>
            <a:r>
              <a:rPr lang="en-IN" dirty="0" err="1" smtClean="0">
                <a:latin typeface="Arial" panose="020B0604020202020204" pitchFamily="34" charset="0"/>
                <a:cs typeface="Arial" panose="020B0604020202020204" pitchFamily="34" charset="0"/>
              </a:rPr>
              <a:t>Catalog</a:t>
            </a:r>
            <a:r>
              <a:rPr lang="en-IN" dirty="0" smtClean="0">
                <a:latin typeface="Arial" panose="020B0604020202020204" pitchFamily="34" charset="0"/>
                <a:cs typeface="Arial" panose="020B0604020202020204" pitchFamily="34" charset="0"/>
              </a:rPr>
              <a:t>(</a:t>
            </a:r>
            <a:r>
              <a:rPr lang="en-IN" i="1" dirty="0" err="1" smtClean="0">
                <a:latin typeface="Arial" panose="020B0604020202020204" pitchFamily="34" charset="0"/>
                <a:cs typeface="Arial" panose="020B0604020202020204" pitchFamily="34" charset="0"/>
              </a:rPr>
              <a:t>sid</a:t>
            </a:r>
            <a:r>
              <a:rPr lang="en-IN" i="1" dirty="0" smtClean="0">
                <a:latin typeface="Arial" panose="020B0604020202020204" pitchFamily="34" charset="0"/>
                <a:cs typeface="Arial" panose="020B0604020202020204" pitchFamily="34" charset="0"/>
              </a:rPr>
              <a:t>, </a:t>
            </a:r>
            <a:r>
              <a:rPr lang="en-IN" i="1" dirty="0" err="1" smtClean="0">
                <a:latin typeface="Arial" panose="020B0604020202020204" pitchFamily="34" charset="0"/>
                <a:cs typeface="Arial" panose="020B0604020202020204" pitchFamily="34" charset="0"/>
              </a:rPr>
              <a:t>pid</a:t>
            </a:r>
            <a:r>
              <a:rPr lang="en-IN" i="1" dirty="0" smtClean="0">
                <a:latin typeface="Arial" panose="020B0604020202020204" pitchFamily="34" charset="0"/>
                <a:cs typeface="Arial" panose="020B0604020202020204" pitchFamily="34" charset="0"/>
              </a:rPr>
              <a:t>, cost</a:t>
            </a:r>
            <a:r>
              <a:rPr lang="en-IN" dirty="0" smtClean="0">
                <a:latin typeface="Arial" panose="020B0604020202020204" pitchFamily="34" charset="0"/>
                <a:cs typeface="Arial" panose="020B0604020202020204" pitchFamily="34" charset="0"/>
              </a:rPr>
              <a:t>)</a:t>
            </a:r>
          </a:p>
          <a:p>
            <a:pPr marL="0" indent="0">
              <a:buNone/>
            </a:pPr>
            <a:endParaRPr lang="en-IN"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768350" y="1947365"/>
            <a:ext cx="6105525" cy="342900"/>
          </a:xfrm>
          <a:prstGeom prst="rect">
            <a:avLst/>
          </a:prstGeom>
        </p:spPr>
      </p:pic>
      <p:pic>
        <p:nvPicPr>
          <p:cNvPr id="8" name="Picture 7"/>
          <p:cNvPicPr>
            <a:picLocks noChangeAspect="1"/>
          </p:cNvPicPr>
          <p:nvPr/>
        </p:nvPicPr>
        <p:blipFill>
          <a:blip r:embed="rId3"/>
          <a:stretch>
            <a:fillRect/>
          </a:stretch>
        </p:blipFill>
        <p:spPr>
          <a:xfrm>
            <a:off x="1385744" y="2475505"/>
            <a:ext cx="5362575" cy="323850"/>
          </a:xfrm>
          <a:prstGeom prst="rect">
            <a:avLst/>
          </a:prstGeom>
        </p:spPr>
      </p:pic>
      <p:pic>
        <p:nvPicPr>
          <p:cNvPr id="9" name="Picture 8"/>
          <p:cNvPicPr>
            <a:picLocks noChangeAspect="1"/>
          </p:cNvPicPr>
          <p:nvPr/>
        </p:nvPicPr>
        <p:blipFill>
          <a:blip r:embed="rId4"/>
          <a:stretch>
            <a:fillRect/>
          </a:stretch>
        </p:blipFill>
        <p:spPr>
          <a:xfrm>
            <a:off x="768350" y="3175983"/>
            <a:ext cx="6781800" cy="314325"/>
          </a:xfrm>
          <a:prstGeom prst="rect">
            <a:avLst/>
          </a:prstGeom>
        </p:spPr>
      </p:pic>
      <p:pic>
        <p:nvPicPr>
          <p:cNvPr id="10" name="Picture 9"/>
          <p:cNvPicPr>
            <a:picLocks noChangeAspect="1"/>
          </p:cNvPicPr>
          <p:nvPr/>
        </p:nvPicPr>
        <p:blipFill>
          <a:blip r:embed="rId5"/>
          <a:stretch>
            <a:fillRect/>
          </a:stretch>
        </p:blipFill>
        <p:spPr>
          <a:xfrm>
            <a:off x="1385744" y="3729108"/>
            <a:ext cx="5086350" cy="342900"/>
          </a:xfrm>
          <a:prstGeom prst="rect">
            <a:avLst/>
          </a:prstGeom>
        </p:spPr>
      </p:pic>
      <p:pic>
        <p:nvPicPr>
          <p:cNvPr id="11" name="Picture 10"/>
          <p:cNvPicPr>
            <a:picLocks noChangeAspect="1"/>
          </p:cNvPicPr>
          <p:nvPr/>
        </p:nvPicPr>
        <p:blipFill>
          <a:blip r:embed="rId6"/>
          <a:stretch>
            <a:fillRect/>
          </a:stretch>
        </p:blipFill>
        <p:spPr>
          <a:xfrm>
            <a:off x="685800" y="4313888"/>
            <a:ext cx="8458200" cy="542925"/>
          </a:xfrm>
          <a:prstGeom prst="rect">
            <a:avLst/>
          </a:prstGeom>
        </p:spPr>
      </p:pic>
      <p:pic>
        <p:nvPicPr>
          <p:cNvPr id="12" name="Picture 11"/>
          <p:cNvPicPr>
            <a:picLocks noChangeAspect="1"/>
          </p:cNvPicPr>
          <p:nvPr/>
        </p:nvPicPr>
        <p:blipFill>
          <a:blip r:embed="rId7"/>
          <a:stretch>
            <a:fillRect/>
          </a:stretch>
        </p:blipFill>
        <p:spPr>
          <a:xfrm>
            <a:off x="1462088" y="5126593"/>
            <a:ext cx="7096125" cy="342900"/>
          </a:xfrm>
          <a:prstGeom prst="rect">
            <a:avLst/>
          </a:prstGeom>
        </p:spPr>
      </p:pic>
    </p:spTree>
    <p:extLst>
      <p:ext uri="{BB962C8B-B14F-4D97-AF65-F5344CB8AC3E}">
        <p14:creationId xmlns:p14="http://schemas.microsoft.com/office/powerpoint/2010/main" val="95870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768350" y="534229"/>
            <a:ext cx="7707313" cy="5689150"/>
          </a:xfrm>
        </p:spPr>
        <p:txBody>
          <a:bodyPr/>
          <a:lstStyle/>
          <a:p>
            <a:pPr marL="0" indent="0">
              <a:buNone/>
            </a:pPr>
            <a:r>
              <a:rPr lang="en-IN" dirty="0">
                <a:latin typeface="Arial" panose="020B0604020202020204" pitchFamily="34" charset="0"/>
                <a:cs typeface="Arial" panose="020B0604020202020204" pitchFamily="34" charset="0"/>
              </a:rPr>
              <a:t>Suppliers(</a:t>
            </a:r>
            <a:r>
              <a:rPr lang="en-IN" i="1" dirty="0" err="1">
                <a:latin typeface="Arial" panose="020B0604020202020204" pitchFamily="34" charset="0"/>
                <a:cs typeface="Arial" panose="020B0604020202020204" pitchFamily="34" charset="0"/>
              </a:rPr>
              <a:t>sid</a:t>
            </a:r>
            <a:r>
              <a:rPr lang="en-IN" i="1" dirty="0">
                <a:latin typeface="Arial" panose="020B0604020202020204" pitchFamily="34" charset="0"/>
                <a:cs typeface="Arial" panose="020B0604020202020204" pitchFamily="34" charset="0"/>
              </a:rPr>
              <a:t>, </a:t>
            </a:r>
            <a:r>
              <a:rPr lang="en-IN" i="1" dirty="0" err="1">
                <a:latin typeface="Arial" panose="020B0604020202020204" pitchFamily="34" charset="0"/>
                <a:cs typeface="Arial" panose="020B0604020202020204" pitchFamily="34" charset="0"/>
              </a:rPr>
              <a:t>sname</a:t>
            </a:r>
            <a:r>
              <a:rPr lang="en-IN" i="1" dirty="0">
                <a:latin typeface="Arial" panose="020B0604020202020204" pitchFamily="34" charset="0"/>
                <a:cs typeface="Arial" panose="020B0604020202020204" pitchFamily="34" charset="0"/>
              </a:rPr>
              <a:t>, address</a:t>
            </a:r>
            <a:r>
              <a:rPr lang="en-IN" dirty="0">
                <a:latin typeface="Arial" panose="020B0604020202020204" pitchFamily="34" charset="0"/>
                <a:cs typeface="Arial" panose="020B0604020202020204" pitchFamily="34" charset="0"/>
              </a:rPr>
              <a:t>)</a:t>
            </a:r>
          </a:p>
          <a:p>
            <a:pPr marL="0" indent="0">
              <a:buNone/>
            </a:pPr>
            <a:r>
              <a:rPr lang="en-IN" dirty="0">
                <a:latin typeface="Arial" panose="020B0604020202020204" pitchFamily="34" charset="0"/>
                <a:cs typeface="Arial" panose="020B0604020202020204" pitchFamily="34" charset="0"/>
              </a:rPr>
              <a:t>Parts(</a:t>
            </a:r>
            <a:r>
              <a:rPr lang="en-IN" i="1" dirty="0" err="1">
                <a:latin typeface="Arial" panose="020B0604020202020204" pitchFamily="34" charset="0"/>
                <a:cs typeface="Arial" panose="020B0604020202020204" pitchFamily="34" charset="0"/>
              </a:rPr>
              <a:t>pid</a:t>
            </a:r>
            <a:r>
              <a:rPr lang="en-IN" i="1" dirty="0">
                <a:latin typeface="Arial" panose="020B0604020202020204" pitchFamily="34" charset="0"/>
                <a:cs typeface="Arial" panose="020B0604020202020204" pitchFamily="34" charset="0"/>
              </a:rPr>
              <a:t>, </a:t>
            </a:r>
            <a:r>
              <a:rPr lang="en-IN" i="1" dirty="0" err="1">
                <a:latin typeface="Arial" panose="020B0604020202020204" pitchFamily="34" charset="0"/>
                <a:cs typeface="Arial" panose="020B0604020202020204" pitchFamily="34" charset="0"/>
              </a:rPr>
              <a:t>pname</a:t>
            </a:r>
            <a:r>
              <a:rPr lang="en-IN" i="1" dirty="0">
                <a:latin typeface="Arial" panose="020B0604020202020204" pitchFamily="34" charset="0"/>
                <a:cs typeface="Arial" panose="020B0604020202020204" pitchFamily="34" charset="0"/>
              </a:rPr>
              <a:t>, </a:t>
            </a:r>
            <a:r>
              <a:rPr lang="en-IN" i="1" dirty="0" err="1">
                <a:latin typeface="Arial" panose="020B0604020202020204" pitchFamily="34" charset="0"/>
                <a:cs typeface="Arial" panose="020B0604020202020204" pitchFamily="34" charset="0"/>
              </a:rPr>
              <a:t>color</a:t>
            </a:r>
            <a:r>
              <a:rPr lang="en-IN" dirty="0">
                <a:latin typeface="Arial" panose="020B0604020202020204" pitchFamily="34" charset="0"/>
                <a:cs typeface="Arial" panose="020B0604020202020204" pitchFamily="34" charset="0"/>
              </a:rPr>
              <a:t>)</a:t>
            </a:r>
          </a:p>
          <a:p>
            <a:pPr marL="0" indent="0">
              <a:buNone/>
            </a:pPr>
            <a:r>
              <a:rPr lang="en-IN" dirty="0" err="1">
                <a:latin typeface="Arial" panose="020B0604020202020204" pitchFamily="34" charset="0"/>
                <a:cs typeface="Arial" panose="020B0604020202020204" pitchFamily="34" charset="0"/>
              </a:rPr>
              <a:t>Catalog</a:t>
            </a:r>
            <a:r>
              <a:rPr lang="en-IN" dirty="0">
                <a:latin typeface="Arial" panose="020B0604020202020204" pitchFamily="34" charset="0"/>
                <a:cs typeface="Arial" panose="020B0604020202020204" pitchFamily="34" charset="0"/>
              </a:rPr>
              <a:t>(</a:t>
            </a:r>
            <a:r>
              <a:rPr lang="en-IN" i="1" dirty="0" err="1">
                <a:latin typeface="Arial" panose="020B0604020202020204" pitchFamily="34" charset="0"/>
                <a:cs typeface="Arial" panose="020B0604020202020204" pitchFamily="34" charset="0"/>
              </a:rPr>
              <a:t>sid</a:t>
            </a:r>
            <a:r>
              <a:rPr lang="en-IN" i="1" dirty="0">
                <a:latin typeface="Arial" panose="020B0604020202020204" pitchFamily="34" charset="0"/>
                <a:cs typeface="Arial" panose="020B0604020202020204" pitchFamily="34" charset="0"/>
              </a:rPr>
              <a:t>, </a:t>
            </a:r>
            <a:r>
              <a:rPr lang="en-IN" i="1" dirty="0" err="1">
                <a:latin typeface="Arial" panose="020B0604020202020204" pitchFamily="34" charset="0"/>
                <a:cs typeface="Arial" panose="020B0604020202020204" pitchFamily="34" charset="0"/>
              </a:rPr>
              <a:t>pid</a:t>
            </a:r>
            <a:r>
              <a:rPr lang="en-IN" i="1" dirty="0">
                <a:latin typeface="Arial" panose="020B0604020202020204" pitchFamily="34" charset="0"/>
                <a:cs typeface="Arial" panose="020B0604020202020204" pitchFamily="34" charset="0"/>
              </a:rPr>
              <a:t>, cost</a:t>
            </a:r>
            <a:r>
              <a:rPr lang="en-IN" dirty="0">
                <a:latin typeface="Arial" panose="020B0604020202020204" pitchFamily="34" charset="0"/>
                <a:cs typeface="Arial" panose="020B0604020202020204" pitchFamily="34" charset="0"/>
              </a:rPr>
              <a:t>)</a:t>
            </a:r>
          </a:p>
          <a:p>
            <a:pPr marL="0" indent="0">
              <a:buNone/>
            </a:pPr>
            <a:endParaRPr lang="en-IN" dirty="0"/>
          </a:p>
        </p:txBody>
      </p:sp>
      <p:pic>
        <p:nvPicPr>
          <p:cNvPr id="4" name="Picture 3"/>
          <p:cNvPicPr>
            <a:picLocks noChangeAspect="1"/>
          </p:cNvPicPr>
          <p:nvPr/>
        </p:nvPicPr>
        <p:blipFill>
          <a:blip r:embed="rId2"/>
          <a:stretch>
            <a:fillRect/>
          </a:stretch>
        </p:blipFill>
        <p:spPr>
          <a:xfrm>
            <a:off x="358775" y="1686422"/>
            <a:ext cx="8486775" cy="619125"/>
          </a:xfrm>
          <a:prstGeom prst="rect">
            <a:avLst/>
          </a:prstGeom>
        </p:spPr>
      </p:pic>
      <p:pic>
        <p:nvPicPr>
          <p:cNvPr id="6" name="Picture 5"/>
          <p:cNvPicPr>
            <a:picLocks noChangeAspect="1"/>
          </p:cNvPicPr>
          <p:nvPr/>
        </p:nvPicPr>
        <p:blipFill>
          <a:blip r:embed="rId3"/>
          <a:stretch>
            <a:fillRect/>
          </a:stretch>
        </p:blipFill>
        <p:spPr>
          <a:xfrm>
            <a:off x="1148971" y="2398451"/>
            <a:ext cx="5372100" cy="647700"/>
          </a:xfrm>
          <a:prstGeom prst="rect">
            <a:avLst/>
          </a:prstGeom>
        </p:spPr>
      </p:pic>
      <p:pic>
        <p:nvPicPr>
          <p:cNvPr id="7" name="Picture 6"/>
          <p:cNvPicPr>
            <a:picLocks noChangeAspect="1"/>
          </p:cNvPicPr>
          <p:nvPr/>
        </p:nvPicPr>
        <p:blipFill>
          <a:blip r:embed="rId4"/>
          <a:stretch>
            <a:fillRect/>
          </a:stretch>
        </p:blipFill>
        <p:spPr>
          <a:xfrm>
            <a:off x="398463" y="3264894"/>
            <a:ext cx="7981950" cy="333375"/>
          </a:xfrm>
          <a:prstGeom prst="rect">
            <a:avLst/>
          </a:prstGeom>
        </p:spPr>
      </p:pic>
      <p:pic>
        <p:nvPicPr>
          <p:cNvPr id="8" name="Picture 7"/>
          <p:cNvPicPr>
            <a:picLocks noChangeAspect="1"/>
          </p:cNvPicPr>
          <p:nvPr/>
        </p:nvPicPr>
        <p:blipFill>
          <a:blip r:embed="rId5"/>
          <a:stretch>
            <a:fillRect/>
          </a:stretch>
        </p:blipFill>
        <p:spPr>
          <a:xfrm>
            <a:off x="768350" y="3848167"/>
            <a:ext cx="7743825" cy="285750"/>
          </a:xfrm>
          <a:prstGeom prst="rect">
            <a:avLst/>
          </a:prstGeom>
        </p:spPr>
      </p:pic>
      <p:pic>
        <p:nvPicPr>
          <p:cNvPr id="9" name="Picture 8"/>
          <p:cNvPicPr>
            <a:picLocks noChangeAspect="1"/>
          </p:cNvPicPr>
          <p:nvPr/>
        </p:nvPicPr>
        <p:blipFill>
          <a:blip r:embed="rId6"/>
          <a:stretch>
            <a:fillRect/>
          </a:stretch>
        </p:blipFill>
        <p:spPr>
          <a:xfrm>
            <a:off x="358775" y="4307952"/>
            <a:ext cx="8477250" cy="590550"/>
          </a:xfrm>
          <a:prstGeom prst="rect">
            <a:avLst/>
          </a:prstGeom>
        </p:spPr>
      </p:pic>
      <p:pic>
        <p:nvPicPr>
          <p:cNvPr id="10" name="Picture 9"/>
          <p:cNvPicPr>
            <a:picLocks noChangeAspect="1"/>
          </p:cNvPicPr>
          <p:nvPr/>
        </p:nvPicPr>
        <p:blipFill>
          <a:blip r:embed="rId7"/>
          <a:stretch>
            <a:fillRect/>
          </a:stretch>
        </p:blipFill>
        <p:spPr>
          <a:xfrm>
            <a:off x="768350" y="4994565"/>
            <a:ext cx="1754188" cy="566375"/>
          </a:xfrm>
          <a:prstGeom prst="rect">
            <a:avLst/>
          </a:prstGeom>
        </p:spPr>
      </p:pic>
      <p:pic>
        <p:nvPicPr>
          <p:cNvPr id="11" name="Picture 10"/>
          <p:cNvPicPr>
            <a:picLocks noChangeAspect="1"/>
          </p:cNvPicPr>
          <p:nvPr/>
        </p:nvPicPr>
        <p:blipFill>
          <a:blip r:embed="rId8"/>
          <a:stretch>
            <a:fillRect/>
          </a:stretch>
        </p:blipFill>
        <p:spPr>
          <a:xfrm>
            <a:off x="1401916" y="5711585"/>
            <a:ext cx="6467475" cy="285750"/>
          </a:xfrm>
          <a:prstGeom prst="rect">
            <a:avLst/>
          </a:prstGeom>
        </p:spPr>
      </p:pic>
    </p:spTree>
    <p:extLst>
      <p:ext uri="{BB962C8B-B14F-4D97-AF65-F5344CB8AC3E}">
        <p14:creationId xmlns:p14="http://schemas.microsoft.com/office/powerpoint/2010/main" val="23117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768350" y="616116"/>
            <a:ext cx="7707313" cy="5593615"/>
          </a:xfrm>
        </p:spPr>
        <p:txBody>
          <a:bodyPr/>
          <a:lstStyle/>
          <a:p>
            <a:pPr marL="0" indent="0">
              <a:buNone/>
            </a:pPr>
            <a:r>
              <a:rPr lang="en-IN" dirty="0">
                <a:latin typeface="Arial" panose="020B0604020202020204" pitchFamily="34" charset="0"/>
                <a:cs typeface="Arial" panose="020B0604020202020204" pitchFamily="34" charset="0"/>
              </a:rPr>
              <a:t>Suppliers(</a:t>
            </a:r>
            <a:r>
              <a:rPr lang="en-IN" i="1" dirty="0" err="1">
                <a:latin typeface="Arial" panose="020B0604020202020204" pitchFamily="34" charset="0"/>
                <a:cs typeface="Arial" panose="020B0604020202020204" pitchFamily="34" charset="0"/>
              </a:rPr>
              <a:t>sid</a:t>
            </a:r>
            <a:r>
              <a:rPr lang="en-IN" i="1" dirty="0">
                <a:latin typeface="Arial" panose="020B0604020202020204" pitchFamily="34" charset="0"/>
                <a:cs typeface="Arial" panose="020B0604020202020204" pitchFamily="34" charset="0"/>
              </a:rPr>
              <a:t>, </a:t>
            </a:r>
            <a:r>
              <a:rPr lang="en-IN" i="1" dirty="0" err="1">
                <a:latin typeface="Arial" panose="020B0604020202020204" pitchFamily="34" charset="0"/>
                <a:cs typeface="Arial" panose="020B0604020202020204" pitchFamily="34" charset="0"/>
              </a:rPr>
              <a:t>sname</a:t>
            </a:r>
            <a:r>
              <a:rPr lang="en-IN" i="1" dirty="0">
                <a:latin typeface="Arial" panose="020B0604020202020204" pitchFamily="34" charset="0"/>
                <a:cs typeface="Arial" panose="020B0604020202020204" pitchFamily="34" charset="0"/>
              </a:rPr>
              <a:t>, address</a:t>
            </a:r>
            <a:r>
              <a:rPr lang="en-IN" dirty="0">
                <a:latin typeface="Arial" panose="020B0604020202020204" pitchFamily="34" charset="0"/>
                <a:cs typeface="Arial" panose="020B0604020202020204" pitchFamily="34" charset="0"/>
              </a:rPr>
              <a:t>)</a:t>
            </a:r>
          </a:p>
          <a:p>
            <a:pPr marL="0" indent="0">
              <a:buNone/>
            </a:pPr>
            <a:r>
              <a:rPr lang="en-IN" dirty="0">
                <a:latin typeface="Arial" panose="020B0604020202020204" pitchFamily="34" charset="0"/>
                <a:cs typeface="Arial" panose="020B0604020202020204" pitchFamily="34" charset="0"/>
              </a:rPr>
              <a:t>Parts(</a:t>
            </a:r>
            <a:r>
              <a:rPr lang="en-IN" i="1" dirty="0" err="1">
                <a:latin typeface="Arial" panose="020B0604020202020204" pitchFamily="34" charset="0"/>
                <a:cs typeface="Arial" panose="020B0604020202020204" pitchFamily="34" charset="0"/>
              </a:rPr>
              <a:t>pid</a:t>
            </a:r>
            <a:r>
              <a:rPr lang="en-IN" i="1" dirty="0">
                <a:latin typeface="Arial" panose="020B0604020202020204" pitchFamily="34" charset="0"/>
                <a:cs typeface="Arial" panose="020B0604020202020204" pitchFamily="34" charset="0"/>
              </a:rPr>
              <a:t>, </a:t>
            </a:r>
            <a:r>
              <a:rPr lang="en-IN" i="1" dirty="0" err="1">
                <a:latin typeface="Arial" panose="020B0604020202020204" pitchFamily="34" charset="0"/>
                <a:cs typeface="Arial" panose="020B0604020202020204" pitchFamily="34" charset="0"/>
              </a:rPr>
              <a:t>pname</a:t>
            </a:r>
            <a:r>
              <a:rPr lang="en-IN" i="1" dirty="0">
                <a:latin typeface="Arial" panose="020B0604020202020204" pitchFamily="34" charset="0"/>
                <a:cs typeface="Arial" panose="020B0604020202020204" pitchFamily="34" charset="0"/>
              </a:rPr>
              <a:t>, </a:t>
            </a:r>
            <a:r>
              <a:rPr lang="en-IN" i="1" dirty="0" err="1">
                <a:latin typeface="Arial" panose="020B0604020202020204" pitchFamily="34" charset="0"/>
                <a:cs typeface="Arial" panose="020B0604020202020204" pitchFamily="34" charset="0"/>
              </a:rPr>
              <a:t>color</a:t>
            </a:r>
            <a:r>
              <a:rPr lang="en-IN" dirty="0">
                <a:latin typeface="Arial" panose="020B0604020202020204" pitchFamily="34" charset="0"/>
                <a:cs typeface="Arial" panose="020B0604020202020204" pitchFamily="34" charset="0"/>
              </a:rPr>
              <a:t>)</a:t>
            </a:r>
          </a:p>
          <a:p>
            <a:pPr marL="0" indent="0">
              <a:buNone/>
            </a:pPr>
            <a:r>
              <a:rPr lang="en-IN" dirty="0" err="1">
                <a:latin typeface="Arial" panose="020B0604020202020204" pitchFamily="34" charset="0"/>
                <a:cs typeface="Arial" panose="020B0604020202020204" pitchFamily="34" charset="0"/>
              </a:rPr>
              <a:t>Catalog</a:t>
            </a:r>
            <a:r>
              <a:rPr lang="en-IN" dirty="0">
                <a:latin typeface="Arial" panose="020B0604020202020204" pitchFamily="34" charset="0"/>
                <a:cs typeface="Arial" panose="020B0604020202020204" pitchFamily="34" charset="0"/>
              </a:rPr>
              <a:t>(</a:t>
            </a:r>
            <a:r>
              <a:rPr lang="en-IN" i="1" dirty="0" err="1">
                <a:latin typeface="Arial" panose="020B0604020202020204" pitchFamily="34" charset="0"/>
                <a:cs typeface="Arial" panose="020B0604020202020204" pitchFamily="34" charset="0"/>
              </a:rPr>
              <a:t>sid</a:t>
            </a:r>
            <a:r>
              <a:rPr lang="en-IN" i="1" dirty="0">
                <a:latin typeface="Arial" panose="020B0604020202020204" pitchFamily="34" charset="0"/>
                <a:cs typeface="Arial" panose="020B0604020202020204" pitchFamily="34" charset="0"/>
              </a:rPr>
              <a:t>, </a:t>
            </a:r>
            <a:r>
              <a:rPr lang="en-IN" i="1" dirty="0" err="1">
                <a:latin typeface="Arial" panose="020B0604020202020204" pitchFamily="34" charset="0"/>
                <a:cs typeface="Arial" panose="020B0604020202020204" pitchFamily="34" charset="0"/>
              </a:rPr>
              <a:t>pid</a:t>
            </a:r>
            <a:r>
              <a:rPr lang="en-IN" i="1" dirty="0">
                <a:latin typeface="Arial" panose="020B0604020202020204" pitchFamily="34" charset="0"/>
                <a:cs typeface="Arial" panose="020B0604020202020204" pitchFamily="34" charset="0"/>
              </a:rPr>
              <a:t>, cost</a:t>
            </a:r>
            <a:r>
              <a:rPr lang="en-IN" dirty="0" smtClean="0">
                <a:latin typeface="Arial" panose="020B0604020202020204" pitchFamily="34" charset="0"/>
                <a:cs typeface="Arial" panose="020B0604020202020204" pitchFamily="34" charset="0"/>
              </a:rPr>
              <a:t>)</a:t>
            </a:r>
          </a:p>
          <a:p>
            <a:pPr marL="0" indent="0">
              <a:buNone/>
            </a:pPr>
            <a:endParaRPr lang="en-IN" dirty="0" smtClean="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smtClean="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smtClean="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smtClean="0">
              <a:latin typeface="Arial" panose="020B0604020202020204" pitchFamily="34" charset="0"/>
              <a:cs typeface="Arial" panose="020B0604020202020204" pitchFamily="34" charset="0"/>
            </a:endParaRPr>
          </a:p>
          <a:p>
            <a:pPr marL="0" indent="0">
              <a:buNone/>
            </a:pP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sym typeface="Wingdings" panose="05000000000000000000" pitchFamily="2" charset="2"/>
              </a:rPr>
              <a:t></a:t>
            </a:r>
            <a:r>
              <a:rPr lang="en-IN" dirty="0" smtClean="0">
                <a:latin typeface="Arial" panose="020B0604020202020204" pitchFamily="34" charset="0"/>
                <a:cs typeface="Arial" panose="020B0604020202020204" pitchFamily="34" charset="0"/>
              </a:rPr>
              <a:t>                                                 --</a:t>
            </a:r>
          </a:p>
          <a:p>
            <a:pPr marL="0" indent="0">
              <a:buNone/>
            </a:pPr>
            <a:endParaRPr lang="en-IN" dirty="0">
              <a:latin typeface="Arial" panose="020B0604020202020204" pitchFamily="34" charset="0"/>
              <a:cs typeface="Arial" panose="020B0604020202020204" pitchFamily="34" charset="0"/>
            </a:endParaRPr>
          </a:p>
          <a:p>
            <a:pPr marL="0" indent="0">
              <a:buNone/>
            </a:pP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768350" y="1762978"/>
            <a:ext cx="5895975" cy="247650"/>
          </a:xfrm>
          <a:prstGeom prst="rect">
            <a:avLst/>
          </a:prstGeom>
        </p:spPr>
      </p:pic>
      <p:pic>
        <p:nvPicPr>
          <p:cNvPr id="6" name="Picture 5"/>
          <p:cNvPicPr>
            <a:picLocks noChangeAspect="1"/>
          </p:cNvPicPr>
          <p:nvPr/>
        </p:nvPicPr>
        <p:blipFill>
          <a:blip r:embed="rId3"/>
          <a:stretch>
            <a:fillRect/>
          </a:stretch>
        </p:blipFill>
        <p:spPr>
          <a:xfrm>
            <a:off x="768350" y="2659939"/>
            <a:ext cx="5457825" cy="333375"/>
          </a:xfrm>
          <a:prstGeom prst="rect">
            <a:avLst/>
          </a:prstGeom>
        </p:spPr>
      </p:pic>
      <p:pic>
        <p:nvPicPr>
          <p:cNvPr id="7" name="Picture 6"/>
          <p:cNvPicPr>
            <a:picLocks noChangeAspect="1"/>
          </p:cNvPicPr>
          <p:nvPr/>
        </p:nvPicPr>
        <p:blipFill>
          <a:blip r:embed="rId4"/>
          <a:stretch>
            <a:fillRect/>
          </a:stretch>
        </p:blipFill>
        <p:spPr>
          <a:xfrm>
            <a:off x="1782762" y="3098195"/>
            <a:ext cx="1714500" cy="295275"/>
          </a:xfrm>
          <a:prstGeom prst="rect">
            <a:avLst/>
          </a:prstGeom>
        </p:spPr>
      </p:pic>
      <p:pic>
        <p:nvPicPr>
          <p:cNvPr id="8" name="Picture 7"/>
          <p:cNvPicPr>
            <a:picLocks noChangeAspect="1"/>
          </p:cNvPicPr>
          <p:nvPr/>
        </p:nvPicPr>
        <p:blipFill>
          <a:blip r:embed="rId5"/>
          <a:stretch>
            <a:fillRect/>
          </a:stretch>
        </p:blipFill>
        <p:spPr>
          <a:xfrm>
            <a:off x="1782762" y="3624155"/>
            <a:ext cx="2724150" cy="304800"/>
          </a:xfrm>
          <a:prstGeom prst="rect">
            <a:avLst/>
          </a:prstGeom>
        </p:spPr>
      </p:pic>
      <p:pic>
        <p:nvPicPr>
          <p:cNvPr id="9" name="Picture 8"/>
          <p:cNvPicPr>
            <a:picLocks noChangeAspect="1"/>
          </p:cNvPicPr>
          <p:nvPr/>
        </p:nvPicPr>
        <p:blipFill>
          <a:blip r:embed="rId5"/>
          <a:stretch>
            <a:fillRect/>
          </a:stretch>
        </p:blipFill>
        <p:spPr>
          <a:xfrm>
            <a:off x="2082800" y="4153847"/>
            <a:ext cx="2724150" cy="304800"/>
          </a:xfrm>
          <a:prstGeom prst="rect">
            <a:avLst/>
          </a:prstGeom>
        </p:spPr>
      </p:pic>
      <p:pic>
        <p:nvPicPr>
          <p:cNvPr id="10" name="Picture 9"/>
          <p:cNvPicPr>
            <a:picLocks noChangeAspect="1"/>
          </p:cNvPicPr>
          <p:nvPr/>
        </p:nvPicPr>
        <p:blipFill>
          <a:blip r:embed="rId4"/>
          <a:stretch>
            <a:fillRect/>
          </a:stretch>
        </p:blipFill>
        <p:spPr>
          <a:xfrm>
            <a:off x="5077606" y="4146590"/>
            <a:ext cx="1714500" cy="295275"/>
          </a:xfrm>
          <a:prstGeom prst="rect">
            <a:avLst/>
          </a:prstGeom>
        </p:spPr>
      </p:pic>
      <p:pic>
        <p:nvPicPr>
          <p:cNvPr id="11" name="Picture 10"/>
          <p:cNvPicPr>
            <a:picLocks noChangeAspect="1"/>
          </p:cNvPicPr>
          <p:nvPr/>
        </p:nvPicPr>
        <p:blipFill>
          <a:blip r:embed="rId6"/>
          <a:stretch>
            <a:fillRect/>
          </a:stretch>
        </p:blipFill>
        <p:spPr>
          <a:xfrm>
            <a:off x="931863" y="4127540"/>
            <a:ext cx="781050" cy="314325"/>
          </a:xfrm>
          <a:prstGeom prst="rect">
            <a:avLst/>
          </a:prstGeom>
        </p:spPr>
      </p:pic>
      <p:pic>
        <p:nvPicPr>
          <p:cNvPr id="12" name="Picture 11"/>
          <p:cNvPicPr>
            <a:picLocks noChangeAspect="1"/>
          </p:cNvPicPr>
          <p:nvPr/>
        </p:nvPicPr>
        <p:blipFill>
          <a:blip r:embed="rId7"/>
          <a:stretch>
            <a:fillRect/>
          </a:stretch>
        </p:blipFill>
        <p:spPr>
          <a:xfrm>
            <a:off x="1505731" y="4848029"/>
            <a:ext cx="1514475" cy="333375"/>
          </a:xfrm>
          <a:prstGeom prst="rect">
            <a:avLst/>
          </a:prstGeom>
        </p:spPr>
      </p:pic>
      <p:pic>
        <p:nvPicPr>
          <p:cNvPr id="13" name="Picture 12"/>
          <p:cNvPicPr>
            <a:picLocks noChangeAspect="1"/>
          </p:cNvPicPr>
          <p:nvPr/>
        </p:nvPicPr>
        <p:blipFill>
          <a:blip r:embed="rId8"/>
          <a:stretch>
            <a:fillRect/>
          </a:stretch>
        </p:blipFill>
        <p:spPr>
          <a:xfrm>
            <a:off x="3299723" y="4821319"/>
            <a:ext cx="1362075" cy="352425"/>
          </a:xfrm>
          <a:prstGeom prst="rect">
            <a:avLst/>
          </a:prstGeom>
        </p:spPr>
      </p:pic>
      <p:pic>
        <p:nvPicPr>
          <p:cNvPr id="14" name="Picture 13"/>
          <p:cNvPicPr>
            <a:picLocks noChangeAspect="1"/>
          </p:cNvPicPr>
          <p:nvPr/>
        </p:nvPicPr>
        <p:blipFill>
          <a:blip r:embed="rId9"/>
          <a:stretch>
            <a:fillRect/>
          </a:stretch>
        </p:blipFill>
        <p:spPr>
          <a:xfrm>
            <a:off x="930275" y="5381496"/>
            <a:ext cx="7915275" cy="295275"/>
          </a:xfrm>
          <a:prstGeom prst="rect">
            <a:avLst/>
          </a:prstGeom>
        </p:spPr>
      </p:pic>
      <p:pic>
        <p:nvPicPr>
          <p:cNvPr id="15" name="Picture 14"/>
          <p:cNvPicPr>
            <a:picLocks noChangeAspect="1"/>
          </p:cNvPicPr>
          <p:nvPr/>
        </p:nvPicPr>
        <p:blipFill>
          <a:blip r:embed="rId10"/>
          <a:stretch>
            <a:fillRect/>
          </a:stretch>
        </p:blipFill>
        <p:spPr>
          <a:xfrm>
            <a:off x="1629106" y="5850350"/>
            <a:ext cx="6229350" cy="257175"/>
          </a:xfrm>
          <a:prstGeom prst="rect">
            <a:avLst/>
          </a:prstGeom>
        </p:spPr>
      </p:pic>
      <p:pic>
        <p:nvPicPr>
          <p:cNvPr id="16" name="Picture 15"/>
          <p:cNvPicPr>
            <a:picLocks noChangeAspect="1"/>
          </p:cNvPicPr>
          <p:nvPr/>
        </p:nvPicPr>
        <p:blipFill>
          <a:blip r:embed="rId11"/>
          <a:stretch>
            <a:fillRect/>
          </a:stretch>
        </p:blipFill>
        <p:spPr>
          <a:xfrm>
            <a:off x="1318522" y="2126979"/>
            <a:ext cx="5324475" cy="361950"/>
          </a:xfrm>
          <a:prstGeom prst="rect">
            <a:avLst/>
          </a:prstGeom>
        </p:spPr>
      </p:pic>
      <p:pic>
        <p:nvPicPr>
          <p:cNvPr id="17" name="Picture 16"/>
          <p:cNvPicPr>
            <a:picLocks noChangeAspect="1"/>
          </p:cNvPicPr>
          <p:nvPr/>
        </p:nvPicPr>
        <p:blipFill>
          <a:blip r:embed="rId12"/>
          <a:stretch>
            <a:fillRect/>
          </a:stretch>
        </p:blipFill>
        <p:spPr>
          <a:xfrm>
            <a:off x="5631657" y="3193406"/>
            <a:ext cx="3028950" cy="390525"/>
          </a:xfrm>
          <a:prstGeom prst="rect">
            <a:avLst/>
          </a:prstGeom>
        </p:spPr>
      </p:pic>
    </p:spTree>
    <p:extLst>
      <p:ext uri="{BB962C8B-B14F-4D97-AF65-F5344CB8AC3E}">
        <p14:creationId xmlns:p14="http://schemas.microsoft.com/office/powerpoint/2010/main" val="244994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a:t>
            </a:r>
            <a:endParaRPr lang="en-IN" dirty="0"/>
          </a:p>
        </p:txBody>
      </p:sp>
      <p:sp>
        <p:nvSpPr>
          <p:cNvPr id="3" name="Content Placeholder 2"/>
          <p:cNvSpPr>
            <a:spLocks noGrp="1"/>
          </p:cNvSpPr>
          <p:nvPr>
            <p:ph idx="1"/>
          </p:nvPr>
        </p:nvSpPr>
        <p:spPr/>
        <p:txBody>
          <a:bodyPr/>
          <a:lstStyle/>
          <a:p>
            <a:pPr marL="0" indent="0">
              <a:buNone/>
            </a:pPr>
            <a:r>
              <a:rPr lang="en-IN" sz="1800" b="1" dirty="0"/>
              <a:t>Reserves(</a:t>
            </a:r>
            <a:r>
              <a:rPr lang="en-IN" sz="1800" b="1" dirty="0" err="1"/>
              <a:t>sid</a:t>
            </a:r>
            <a:r>
              <a:rPr lang="en-IN" sz="1800" b="1" dirty="0"/>
              <a:t>, bid, day</a:t>
            </a:r>
            <a:r>
              <a:rPr lang="en-IN" sz="1800" b="1" dirty="0" smtClean="0"/>
              <a:t>)</a:t>
            </a:r>
          </a:p>
          <a:p>
            <a:pPr marL="0" indent="0">
              <a:buNone/>
            </a:pPr>
            <a:r>
              <a:rPr lang="en-IN" sz="1800" b="1" dirty="0" smtClean="0"/>
              <a:t>Sailors(</a:t>
            </a:r>
            <a:r>
              <a:rPr lang="en-IN" sz="1800" b="1" dirty="0" err="1" smtClean="0"/>
              <a:t>sid</a:t>
            </a:r>
            <a:r>
              <a:rPr lang="en-IN" sz="1800" b="1" dirty="0"/>
              <a:t>, </a:t>
            </a:r>
            <a:r>
              <a:rPr lang="en-IN" sz="1800" b="1" dirty="0" err="1"/>
              <a:t>sname</a:t>
            </a:r>
            <a:r>
              <a:rPr lang="en-IN" sz="1800" b="1" dirty="0"/>
              <a:t>, rating, age</a:t>
            </a:r>
            <a:r>
              <a:rPr lang="en-IN" sz="1800" b="1" dirty="0" smtClean="0"/>
              <a:t>)</a:t>
            </a:r>
          </a:p>
          <a:p>
            <a:pPr marL="0" indent="0">
              <a:buNone/>
            </a:pPr>
            <a:r>
              <a:rPr lang="en-IN" sz="1800" b="1" dirty="0" smtClean="0"/>
              <a:t>Boats(bid</a:t>
            </a:r>
            <a:r>
              <a:rPr lang="en-IN" sz="1800" b="1" dirty="0"/>
              <a:t>, </a:t>
            </a:r>
            <a:r>
              <a:rPr lang="en-IN" sz="1800" b="1" dirty="0" err="1" smtClean="0"/>
              <a:t>bname</a:t>
            </a:r>
            <a:r>
              <a:rPr lang="en-IN" sz="1800" b="1" dirty="0"/>
              <a:t>, </a:t>
            </a:r>
            <a:r>
              <a:rPr lang="en-IN" sz="1800" b="1" dirty="0" err="1"/>
              <a:t>color</a:t>
            </a:r>
            <a:r>
              <a:rPr lang="en-IN" sz="1800" b="1" dirty="0" smtClean="0"/>
              <a:t>)</a:t>
            </a:r>
          </a:p>
          <a:p>
            <a:pPr>
              <a:buFont typeface="+mj-lt"/>
              <a:buAutoNum type="arabicPeriod"/>
            </a:pPr>
            <a:r>
              <a:rPr lang="en-IN" dirty="0" smtClean="0"/>
              <a:t>Find names of sailors who have reserved boat #103</a:t>
            </a:r>
          </a:p>
          <a:p>
            <a:pPr>
              <a:buFont typeface="+mj-lt"/>
              <a:buAutoNum type="arabicPeriod"/>
            </a:pPr>
            <a:r>
              <a:rPr lang="en-IN" dirty="0" smtClean="0"/>
              <a:t>Find names of sailors who have reserved a red boat</a:t>
            </a:r>
          </a:p>
          <a:p>
            <a:pPr>
              <a:buFont typeface="+mj-lt"/>
              <a:buAutoNum type="arabicPeriod"/>
            </a:pPr>
            <a:r>
              <a:rPr lang="en-IN" dirty="0" smtClean="0"/>
              <a:t>Find the </a:t>
            </a:r>
            <a:r>
              <a:rPr lang="en-IN" dirty="0" err="1" smtClean="0"/>
              <a:t>colors</a:t>
            </a:r>
            <a:r>
              <a:rPr lang="en-IN" dirty="0" smtClean="0"/>
              <a:t> of boats reserved by Lubber</a:t>
            </a:r>
          </a:p>
          <a:p>
            <a:pPr>
              <a:buFont typeface="+mj-lt"/>
              <a:buAutoNum type="arabicPeriod"/>
            </a:pPr>
            <a:r>
              <a:rPr lang="en-IN" dirty="0" smtClean="0"/>
              <a:t>Find the names of sailors who have reserved at least one boat</a:t>
            </a:r>
          </a:p>
          <a:p>
            <a:pPr>
              <a:buFont typeface="+mj-lt"/>
              <a:buAutoNum type="arabicPeriod"/>
            </a:pPr>
            <a:r>
              <a:rPr lang="en-IN" dirty="0" smtClean="0"/>
              <a:t>Find the names of sailors who have reserved a red or a green boat</a:t>
            </a:r>
          </a:p>
          <a:p>
            <a:pPr>
              <a:buFont typeface="+mj-lt"/>
              <a:buAutoNum type="arabicPeriod"/>
            </a:pPr>
            <a:r>
              <a:rPr lang="en-IN" dirty="0" smtClean="0"/>
              <a:t>Find the names of sailors who have reserved a red and a green boat</a:t>
            </a:r>
          </a:p>
          <a:p>
            <a:pPr>
              <a:buFont typeface="+mj-lt"/>
              <a:buAutoNum type="arabicPeriod"/>
            </a:pPr>
            <a:r>
              <a:rPr lang="en-IN" dirty="0" smtClean="0"/>
              <a:t>Find the </a:t>
            </a:r>
            <a:r>
              <a:rPr lang="en-IN" dirty="0" err="1" smtClean="0"/>
              <a:t>sids</a:t>
            </a:r>
            <a:r>
              <a:rPr lang="en-IN" dirty="0" smtClean="0"/>
              <a:t> of sailors with age over 20 who have not reserved a red boat</a:t>
            </a:r>
          </a:p>
          <a:p>
            <a:pPr marL="0" indent="0">
              <a:buNone/>
            </a:pPr>
            <a:endParaRPr lang="en-IN" dirty="0"/>
          </a:p>
        </p:txBody>
      </p:sp>
    </p:spTree>
    <p:extLst>
      <p:ext uri="{BB962C8B-B14F-4D97-AF65-F5344CB8AC3E}">
        <p14:creationId xmlns:p14="http://schemas.microsoft.com/office/powerpoint/2010/main" val="201957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45719" cy="319253"/>
          </a:xfrm>
        </p:spPr>
        <p:txBody>
          <a:bodyPr/>
          <a:lstStyle/>
          <a:p>
            <a:endParaRPr lang="en-IN" dirty="0"/>
          </a:p>
        </p:txBody>
      </p:sp>
      <p:sp>
        <p:nvSpPr>
          <p:cNvPr id="3" name="Content Placeholder 2"/>
          <p:cNvSpPr>
            <a:spLocks noGrp="1"/>
          </p:cNvSpPr>
          <p:nvPr>
            <p:ph idx="1"/>
          </p:nvPr>
        </p:nvSpPr>
        <p:spPr>
          <a:xfrm>
            <a:off x="768350" y="220331"/>
            <a:ext cx="7707313" cy="4903787"/>
          </a:xfrm>
        </p:spPr>
        <p:txBody>
          <a:bodyPr/>
          <a:lstStyle/>
          <a:p>
            <a:r>
              <a:rPr lang="en-IN" sz="1600" b="1" dirty="0"/>
              <a:t>Candidate Key:</a:t>
            </a:r>
            <a:r>
              <a:rPr lang="en-IN" sz="1600" dirty="0"/>
              <a:t> The minimal set of attribute which can uniquely identify a tuple is known as candidate key. For Example, STUD_NO in STUDENT relation. </a:t>
            </a:r>
          </a:p>
          <a:p>
            <a:r>
              <a:rPr lang="en-IN" sz="1600" dirty="0"/>
              <a:t>The value of Candidate Key is unique and non-null for every tuple. </a:t>
            </a:r>
          </a:p>
          <a:p>
            <a:r>
              <a:rPr lang="en-IN" sz="1600" dirty="0"/>
              <a:t>There can be more than one candidate key in a relation. For Example, STUD_NO is candidate key for relation STUDENT. </a:t>
            </a:r>
          </a:p>
          <a:p>
            <a:r>
              <a:rPr lang="en-IN" sz="1600" dirty="0"/>
              <a:t>The candidate key can be simple (having only one attribute) or composite as well. For Example, {STUD_NO, COURSE_NO</a:t>
            </a:r>
            <a:r>
              <a:rPr lang="en-IN" dirty="0"/>
              <a:t>} is a composite candidate key for relation STUDENT_COURSE.</a:t>
            </a:r>
          </a:p>
          <a:p>
            <a:endParaRPr lang="en-IN" dirty="0"/>
          </a:p>
        </p:txBody>
      </p:sp>
      <p:pic>
        <p:nvPicPr>
          <p:cNvPr id="4" name="Picture 3"/>
          <p:cNvPicPr>
            <a:picLocks noChangeAspect="1"/>
          </p:cNvPicPr>
          <p:nvPr/>
        </p:nvPicPr>
        <p:blipFill>
          <a:blip r:embed="rId2"/>
          <a:stretch>
            <a:fillRect/>
          </a:stretch>
        </p:blipFill>
        <p:spPr>
          <a:xfrm>
            <a:off x="0" y="2552131"/>
            <a:ext cx="9018884" cy="4305869"/>
          </a:xfrm>
          <a:prstGeom prst="rect">
            <a:avLst/>
          </a:prstGeom>
        </p:spPr>
      </p:pic>
    </p:spTree>
    <p:extLst>
      <p:ext uri="{BB962C8B-B14F-4D97-AF65-F5344CB8AC3E}">
        <p14:creationId xmlns:p14="http://schemas.microsoft.com/office/powerpoint/2010/main" val="31171906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348" y="709685"/>
            <a:ext cx="7707313" cy="5574494"/>
          </a:xfrm>
        </p:spPr>
        <p:txBody>
          <a:bodyPr/>
          <a:lstStyle/>
          <a:p>
            <a:pPr marL="0" indent="0">
              <a:buNone/>
            </a:pPr>
            <a:r>
              <a:rPr lang="en-IN" sz="1600" b="1" dirty="0"/>
              <a:t>Reserves(</a:t>
            </a:r>
            <a:r>
              <a:rPr lang="en-IN" sz="1600" b="1" dirty="0" err="1"/>
              <a:t>sid</a:t>
            </a:r>
            <a:r>
              <a:rPr lang="en-IN" sz="1600" b="1" dirty="0"/>
              <a:t>, bid, day)</a:t>
            </a:r>
          </a:p>
          <a:p>
            <a:pPr marL="0" indent="0">
              <a:buNone/>
            </a:pPr>
            <a:r>
              <a:rPr lang="en-IN" sz="1600" b="1" dirty="0"/>
              <a:t>Sailors(</a:t>
            </a:r>
            <a:r>
              <a:rPr lang="en-IN" sz="1600" b="1" dirty="0" err="1"/>
              <a:t>sid</a:t>
            </a:r>
            <a:r>
              <a:rPr lang="en-IN" sz="1600" b="1" dirty="0"/>
              <a:t>, </a:t>
            </a:r>
            <a:r>
              <a:rPr lang="en-IN" sz="1600" b="1" dirty="0" err="1"/>
              <a:t>sname</a:t>
            </a:r>
            <a:r>
              <a:rPr lang="en-IN" sz="1600" b="1" dirty="0"/>
              <a:t>, rating, age)</a:t>
            </a:r>
          </a:p>
          <a:p>
            <a:pPr marL="0" indent="0">
              <a:buNone/>
            </a:pPr>
            <a:r>
              <a:rPr lang="en-IN" sz="1600" b="1" dirty="0"/>
              <a:t>Boats(bid, </a:t>
            </a:r>
            <a:r>
              <a:rPr lang="en-IN" sz="1600" b="1" dirty="0" err="1"/>
              <a:t>bname</a:t>
            </a:r>
            <a:r>
              <a:rPr lang="en-IN" sz="1600" b="1" dirty="0"/>
              <a:t>, </a:t>
            </a:r>
            <a:r>
              <a:rPr lang="en-IN" sz="1600" b="1" dirty="0" err="1"/>
              <a:t>color</a:t>
            </a:r>
            <a:r>
              <a:rPr lang="en-IN" sz="1600" b="1" dirty="0"/>
              <a:t>)</a:t>
            </a:r>
          </a:p>
          <a:p>
            <a:pPr marL="0" indent="0">
              <a:buNone/>
            </a:pPr>
            <a:endParaRPr lang="en-IN" dirty="0"/>
          </a:p>
        </p:txBody>
      </p:sp>
      <p:pic>
        <p:nvPicPr>
          <p:cNvPr id="2" name="Picture 1"/>
          <p:cNvPicPr>
            <a:picLocks noChangeAspect="1"/>
          </p:cNvPicPr>
          <p:nvPr/>
        </p:nvPicPr>
        <p:blipFill>
          <a:blip r:embed="rId2"/>
          <a:stretch>
            <a:fillRect/>
          </a:stretch>
        </p:blipFill>
        <p:spPr>
          <a:xfrm>
            <a:off x="333518" y="1922771"/>
            <a:ext cx="8576975" cy="3522686"/>
          </a:xfrm>
          <a:prstGeom prst="rect">
            <a:avLst/>
          </a:prstGeom>
        </p:spPr>
      </p:pic>
    </p:spTree>
    <p:extLst>
      <p:ext uri="{BB962C8B-B14F-4D97-AF65-F5344CB8AC3E}">
        <p14:creationId xmlns:p14="http://schemas.microsoft.com/office/powerpoint/2010/main" val="22440400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Tuple and domain relational calculus</a:t>
            </a:r>
            <a:endParaRPr lang="en-IN" dirty="0"/>
          </a:p>
        </p:txBody>
      </p:sp>
      <p:sp>
        <p:nvSpPr>
          <p:cNvPr id="3" name="Content Placeholder 2"/>
          <p:cNvSpPr>
            <a:spLocks noGrp="1"/>
          </p:cNvSpPr>
          <p:nvPr>
            <p:ph idx="1"/>
          </p:nvPr>
        </p:nvSpPr>
        <p:spPr>
          <a:xfrm>
            <a:off x="768350" y="914400"/>
            <a:ext cx="7707313" cy="5404513"/>
          </a:xfrm>
        </p:spPr>
        <p:txBody>
          <a:bodyPr/>
          <a:lstStyle/>
          <a:p>
            <a:r>
              <a:rPr lang="en-IN" dirty="0" smtClean="0">
                <a:latin typeface="Arial" panose="020B0604020202020204" pitchFamily="34" charset="0"/>
                <a:cs typeface="Arial" panose="020B0604020202020204" pitchFamily="34" charset="0"/>
              </a:rPr>
              <a:t>It is non procedural query language: described the desired information without giving a specific procedure for obtaining that information.</a:t>
            </a:r>
          </a:p>
          <a:p>
            <a:r>
              <a:rPr lang="en-IN" dirty="0" smtClean="0">
                <a:latin typeface="Arial" panose="020B0604020202020204" pitchFamily="34" charset="0"/>
                <a:cs typeface="Arial" panose="020B0604020202020204" pitchFamily="34" charset="0"/>
              </a:rPr>
              <a:t>A query in tuple relational calculus is expressed as:</a:t>
            </a:r>
          </a:p>
          <a:p>
            <a:pPr marL="0" indent="0">
              <a:buNone/>
            </a:pPr>
            <a:r>
              <a:rPr lang="en-IN" sz="2000" dirty="0" smtClean="0">
                <a:latin typeface="Arial" panose="020B0604020202020204" pitchFamily="34" charset="0"/>
                <a:cs typeface="Arial" panose="020B0604020202020204" pitchFamily="34" charset="0"/>
              </a:rPr>
              <a:t>                    { t | P(t) }   </a:t>
            </a:r>
          </a:p>
          <a:p>
            <a:pPr marL="0" indent="0">
              <a:buNone/>
            </a:pPr>
            <a:r>
              <a:rPr lang="en-IN" sz="1600" dirty="0" smtClean="0">
                <a:latin typeface="Arial" panose="020B0604020202020204" pitchFamily="34" charset="0"/>
                <a:cs typeface="Arial" panose="020B0604020202020204" pitchFamily="34" charset="0"/>
              </a:rPr>
              <a:t>this represents a set of all tuples </a:t>
            </a:r>
            <a:r>
              <a:rPr lang="en-IN" sz="1600" b="1" dirty="0" smtClean="0">
                <a:latin typeface="Arial" panose="020B0604020202020204" pitchFamily="34" charset="0"/>
                <a:cs typeface="Arial" panose="020B0604020202020204" pitchFamily="34" charset="0"/>
              </a:rPr>
              <a:t>t</a:t>
            </a:r>
            <a:r>
              <a:rPr lang="en-IN" sz="1600" dirty="0" smtClean="0">
                <a:latin typeface="Arial" panose="020B0604020202020204" pitchFamily="34" charset="0"/>
                <a:cs typeface="Arial" panose="020B0604020202020204" pitchFamily="34" charset="0"/>
              </a:rPr>
              <a:t> such that predicate </a:t>
            </a:r>
            <a:r>
              <a:rPr lang="en-IN" sz="1600" b="1" dirty="0" smtClean="0">
                <a:latin typeface="Arial" panose="020B0604020202020204" pitchFamily="34" charset="0"/>
                <a:cs typeface="Arial" panose="020B0604020202020204" pitchFamily="34" charset="0"/>
              </a:rPr>
              <a:t>P</a:t>
            </a:r>
            <a:r>
              <a:rPr lang="en-IN" sz="1600" dirty="0" smtClean="0">
                <a:latin typeface="Arial" panose="020B0604020202020204" pitchFamily="34" charset="0"/>
                <a:cs typeface="Arial" panose="020B0604020202020204" pitchFamily="34" charset="0"/>
              </a:rPr>
              <a:t> is true for </a:t>
            </a:r>
            <a:r>
              <a:rPr lang="en-IN" sz="1600" b="1" dirty="0" smtClean="0">
                <a:latin typeface="Arial" panose="020B0604020202020204" pitchFamily="34" charset="0"/>
                <a:cs typeface="Arial" panose="020B0604020202020204" pitchFamily="34" charset="0"/>
              </a:rPr>
              <a:t>t</a:t>
            </a:r>
          </a:p>
          <a:p>
            <a:pPr>
              <a:tabLst>
                <a:tab pos="3195638" algn="ctr"/>
              </a:tabLst>
            </a:pPr>
            <a:r>
              <a:rPr lang="en-US" altLang="en-US" sz="1600" i="1" dirty="0"/>
              <a:t>t</a:t>
            </a:r>
            <a:r>
              <a:rPr lang="en-US" altLang="en-US" sz="1600" dirty="0"/>
              <a:t> is a </a:t>
            </a:r>
            <a:r>
              <a:rPr lang="en-US" altLang="en-US" sz="1600" i="1" dirty="0"/>
              <a:t>tuple variable</a:t>
            </a:r>
            <a:r>
              <a:rPr lang="en-US" altLang="en-US" sz="1600" dirty="0"/>
              <a:t>, </a:t>
            </a:r>
            <a:r>
              <a:rPr lang="en-US" altLang="en-US" sz="1600" i="1" dirty="0"/>
              <a:t>t </a:t>
            </a:r>
            <a:r>
              <a:rPr lang="en-US" altLang="en-US" sz="1600" dirty="0"/>
              <a:t>[</a:t>
            </a:r>
            <a:r>
              <a:rPr lang="en-US" altLang="en-US" sz="1600" i="1" dirty="0"/>
              <a:t>A </a:t>
            </a:r>
            <a:r>
              <a:rPr lang="en-US" altLang="en-US" sz="1600" dirty="0"/>
              <a:t>] denotes the value of tuple </a:t>
            </a:r>
            <a:r>
              <a:rPr lang="en-US" altLang="en-US" sz="1600" i="1" dirty="0"/>
              <a:t>t</a:t>
            </a:r>
            <a:r>
              <a:rPr lang="en-US" altLang="en-US" sz="1600" dirty="0"/>
              <a:t> on attribute </a:t>
            </a:r>
            <a:r>
              <a:rPr lang="en-US" altLang="en-US" sz="1600" i="1" dirty="0"/>
              <a:t>A</a:t>
            </a:r>
            <a:endParaRPr lang="en-US" altLang="en-US" sz="1600" dirty="0"/>
          </a:p>
          <a:p>
            <a:pPr>
              <a:tabLst>
                <a:tab pos="3195638" algn="ctr"/>
              </a:tabLst>
            </a:pPr>
            <a:r>
              <a:rPr lang="en-US" altLang="en-US" sz="1600" i="1" dirty="0"/>
              <a:t>t</a:t>
            </a:r>
            <a:r>
              <a:rPr lang="en-US" altLang="en-US" sz="1600" dirty="0"/>
              <a:t> </a:t>
            </a:r>
            <a:r>
              <a:rPr lang="en-US" altLang="en-US" sz="1600" dirty="0">
                <a:sym typeface="Symbol" panose="05050102010706020507" pitchFamily="18" charset="2"/>
              </a:rPr>
              <a:t> </a:t>
            </a:r>
            <a:r>
              <a:rPr lang="en-US" altLang="en-US" sz="1600" i="1" dirty="0">
                <a:sym typeface="Symbol" panose="05050102010706020507" pitchFamily="18" charset="2"/>
              </a:rPr>
              <a:t>r</a:t>
            </a:r>
            <a:r>
              <a:rPr lang="en-US" altLang="en-US" sz="1600" dirty="0">
                <a:sym typeface="Symbol" panose="05050102010706020507" pitchFamily="18" charset="2"/>
              </a:rPr>
              <a:t> denotes that tuple </a:t>
            </a:r>
            <a:r>
              <a:rPr lang="en-US" altLang="en-US" sz="1600" i="1" dirty="0">
                <a:sym typeface="Symbol" panose="05050102010706020507" pitchFamily="18" charset="2"/>
              </a:rPr>
              <a:t>t</a:t>
            </a:r>
            <a:r>
              <a:rPr lang="en-US" altLang="en-US" sz="1600" dirty="0">
                <a:sym typeface="Symbol" panose="05050102010706020507" pitchFamily="18" charset="2"/>
              </a:rPr>
              <a:t> is in relation </a:t>
            </a:r>
            <a:r>
              <a:rPr lang="en-US" altLang="en-US" sz="1600" i="1" dirty="0">
                <a:sym typeface="Symbol" panose="05050102010706020507" pitchFamily="18" charset="2"/>
              </a:rPr>
              <a:t>r</a:t>
            </a:r>
            <a:endParaRPr lang="en-US" altLang="en-US" sz="1600" dirty="0">
              <a:sym typeface="Symbol" panose="05050102010706020507" pitchFamily="18" charset="2"/>
            </a:endParaRPr>
          </a:p>
          <a:p>
            <a:pPr>
              <a:tabLst>
                <a:tab pos="3195638" algn="ctr"/>
              </a:tabLst>
            </a:pPr>
            <a:r>
              <a:rPr lang="en-US" altLang="en-US" sz="1600" i="1" dirty="0">
                <a:sym typeface="Symbol" panose="05050102010706020507" pitchFamily="18" charset="2"/>
              </a:rPr>
              <a:t>P</a:t>
            </a:r>
            <a:r>
              <a:rPr lang="en-US" altLang="en-US" sz="1600" dirty="0">
                <a:sym typeface="Symbol" panose="05050102010706020507" pitchFamily="18" charset="2"/>
              </a:rPr>
              <a:t>  is a </a:t>
            </a:r>
            <a:r>
              <a:rPr lang="en-US" altLang="en-US" sz="1600" i="1" dirty="0">
                <a:sym typeface="Symbol" panose="05050102010706020507" pitchFamily="18" charset="2"/>
              </a:rPr>
              <a:t>formula </a:t>
            </a:r>
            <a:r>
              <a:rPr lang="en-US" altLang="en-US" sz="1600" dirty="0">
                <a:sym typeface="Symbol" panose="05050102010706020507" pitchFamily="18" charset="2"/>
              </a:rPr>
              <a:t>similar to that of the predicate </a:t>
            </a:r>
            <a:r>
              <a:rPr lang="en-US" altLang="en-US" sz="1600" dirty="0" smtClean="0">
                <a:sym typeface="Symbol" panose="05050102010706020507" pitchFamily="18" charset="2"/>
              </a:rPr>
              <a:t>calculus</a:t>
            </a:r>
          </a:p>
          <a:p>
            <a:r>
              <a:rPr lang="en-US" altLang="en-US" sz="1600" dirty="0" smtClean="0">
                <a:latin typeface="Arial" panose="020B0604020202020204" pitchFamily="34" charset="0"/>
                <a:cs typeface="Arial" panose="020B0604020202020204" pitchFamily="34" charset="0"/>
              </a:rPr>
              <a:t>Set </a:t>
            </a:r>
            <a:r>
              <a:rPr lang="en-US" altLang="en-US" sz="1600" dirty="0">
                <a:latin typeface="Arial" panose="020B0604020202020204" pitchFamily="34" charset="0"/>
                <a:cs typeface="Arial" panose="020B0604020202020204" pitchFamily="34" charset="0"/>
              </a:rPr>
              <a:t>of comparison operators:  (e.g., </a:t>
            </a: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dirty="0">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sym typeface="Symbol" panose="05050102010706020507" pitchFamily="18" charset="2"/>
              </a:rPr>
              <a:t>, , , , )</a:t>
            </a:r>
          </a:p>
          <a:p>
            <a:r>
              <a:rPr lang="en-US" altLang="en-US" sz="1600" dirty="0" smtClean="0">
                <a:latin typeface="Arial" panose="020B0604020202020204" pitchFamily="34" charset="0"/>
                <a:cs typeface="Arial" panose="020B0604020202020204" pitchFamily="34" charset="0"/>
                <a:sym typeface="Symbol" panose="05050102010706020507" pitchFamily="18" charset="2"/>
              </a:rPr>
              <a:t>Set </a:t>
            </a:r>
            <a:r>
              <a:rPr lang="en-US" altLang="en-US" sz="1600" dirty="0">
                <a:latin typeface="Arial" panose="020B0604020202020204" pitchFamily="34" charset="0"/>
                <a:cs typeface="Arial" panose="020B0604020202020204" pitchFamily="34" charset="0"/>
                <a:sym typeface="Symbol" panose="05050102010706020507" pitchFamily="18" charset="2"/>
              </a:rPr>
              <a:t>of connectives:  and (), or (v)‚ not ()</a:t>
            </a:r>
          </a:p>
          <a:p>
            <a:r>
              <a:rPr lang="en-US" altLang="en-US" sz="1600" dirty="0" smtClean="0">
                <a:latin typeface="Arial" panose="020B0604020202020204" pitchFamily="34" charset="0"/>
                <a:cs typeface="Arial" panose="020B0604020202020204" pitchFamily="34" charset="0"/>
                <a:sym typeface="Symbol" panose="05050102010706020507" pitchFamily="18" charset="2"/>
              </a:rPr>
              <a:t>Implication </a:t>
            </a:r>
            <a:r>
              <a:rPr lang="en-US" altLang="en-US" sz="1600" dirty="0">
                <a:latin typeface="Arial" panose="020B0604020202020204" pitchFamily="34" charset="0"/>
                <a:cs typeface="Arial" panose="020B0604020202020204" pitchFamily="34" charset="0"/>
                <a:sym typeface="Symbol" panose="05050102010706020507" pitchFamily="18" charset="2"/>
              </a:rPr>
              <a:t>(): x  y, if x is true, then y is true</a:t>
            </a:r>
          </a:p>
          <a:p>
            <a:pPr marL="0" indent="0">
              <a:buNone/>
            </a:pPr>
            <a:r>
              <a:rPr lang="en-US" altLang="en-US" sz="1600" i="1" dirty="0">
                <a:latin typeface="Arial" panose="020B0604020202020204" pitchFamily="34" charset="0"/>
                <a:cs typeface="Arial" panose="020B0604020202020204" pitchFamily="34" charset="0"/>
                <a:sym typeface="Symbol" panose="05050102010706020507" pitchFamily="18" charset="2"/>
              </a:rPr>
              <a:t>		x</a:t>
            </a:r>
            <a:r>
              <a:rPr lang="en-US" altLang="en-US" sz="1600" dirty="0">
                <a:latin typeface="Arial" panose="020B0604020202020204" pitchFamily="34" charset="0"/>
                <a:cs typeface="Arial" panose="020B0604020202020204" pitchFamily="34" charset="0"/>
                <a:sym typeface="Symbol" panose="05050102010706020507" pitchFamily="18" charset="2"/>
              </a:rPr>
              <a:t>  </a:t>
            </a:r>
            <a:r>
              <a:rPr lang="en-US" altLang="en-US" sz="1600" i="1" dirty="0">
                <a:latin typeface="Arial" panose="020B0604020202020204" pitchFamily="34" charset="0"/>
                <a:cs typeface="Arial" panose="020B0604020202020204" pitchFamily="34" charset="0"/>
                <a:sym typeface="Symbol" panose="05050102010706020507" pitchFamily="18" charset="2"/>
              </a:rPr>
              <a:t>y</a:t>
            </a:r>
            <a:r>
              <a:rPr lang="en-US" altLang="en-US" sz="1600" dirty="0">
                <a:latin typeface="Arial" panose="020B0604020202020204" pitchFamily="34" charset="0"/>
                <a:cs typeface="Arial" panose="020B0604020202020204" pitchFamily="34" charset="0"/>
                <a:sym typeface="Symbol" panose="05050102010706020507" pitchFamily="18" charset="2"/>
              </a:rPr>
              <a:t> </a:t>
            </a:r>
            <a:r>
              <a:rPr lang="en-US" altLang="en-US" sz="1600" i="1" dirty="0">
                <a:latin typeface="Arial" panose="020B0604020202020204" pitchFamily="34" charset="0"/>
                <a:cs typeface="Arial" panose="020B0604020202020204" pitchFamily="34" charset="0"/>
                <a:sym typeface="Symbol" panose="05050102010706020507" pitchFamily="18" charset="2"/>
              </a:rPr>
              <a:t>x</a:t>
            </a:r>
            <a:r>
              <a:rPr lang="en-US" altLang="en-US" sz="1600" dirty="0">
                <a:latin typeface="Arial" panose="020B0604020202020204" pitchFamily="34" charset="0"/>
                <a:cs typeface="Arial" panose="020B0604020202020204" pitchFamily="34" charset="0"/>
                <a:sym typeface="Symbol" panose="05050102010706020507" pitchFamily="18" charset="2"/>
              </a:rPr>
              <a:t> v </a:t>
            </a:r>
            <a:r>
              <a:rPr lang="en-US" altLang="en-US" sz="1600" i="1" dirty="0">
                <a:latin typeface="Arial" panose="020B0604020202020204" pitchFamily="34" charset="0"/>
                <a:cs typeface="Arial" panose="020B0604020202020204" pitchFamily="34" charset="0"/>
                <a:sym typeface="Symbol" panose="05050102010706020507" pitchFamily="18" charset="2"/>
              </a:rPr>
              <a:t>y</a:t>
            </a:r>
          </a:p>
          <a:p>
            <a:r>
              <a:rPr lang="en-US" altLang="en-US" sz="1600" dirty="0" smtClean="0">
                <a:latin typeface="Arial" panose="020B0604020202020204" pitchFamily="34" charset="0"/>
                <a:cs typeface="Arial" panose="020B0604020202020204" pitchFamily="34" charset="0"/>
                <a:sym typeface="Symbol" panose="05050102010706020507" pitchFamily="18" charset="2"/>
              </a:rPr>
              <a:t>Set </a:t>
            </a:r>
            <a:r>
              <a:rPr lang="en-US" altLang="en-US" sz="1600" dirty="0">
                <a:latin typeface="Arial" panose="020B0604020202020204" pitchFamily="34" charset="0"/>
                <a:cs typeface="Arial" panose="020B0604020202020204" pitchFamily="34" charset="0"/>
                <a:sym typeface="Symbol" panose="05050102010706020507" pitchFamily="18" charset="2"/>
              </a:rPr>
              <a:t>of quantifiers:</a:t>
            </a:r>
          </a:p>
          <a:p>
            <a:pPr lvl="1">
              <a:buFont typeface="Wingdings 3" panose="05040102010807070707" pitchFamily="18" charset="2"/>
              <a:buChar char=""/>
            </a:pP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t </a:t>
            </a: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r </a:t>
            </a: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Q </a:t>
            </a: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t </a:t>
            </a: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 </a:t>
            </a: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a:t>
            </a:r>
            <a:r>
              <a:rPr lang="en-US" altLang="en-US" sz="1600" dirty="0">
                <a:latin typeface="Arial" panose="020B0604020202020204" pitchFamily="34" charset="0"/>
                <a:cs typeface="Arial" panose="020B0604020202020204" pitchFamily="34" charset="0"/>
                <a:sym typeface="Symbol" panose="05050102010706020507" pitchFamily="18" charset="2"/>
              </a:rPr>
              <a:t>”there exists” a tuple in </a:t>
            </a:r>
            <a:r>
              <a:rPr lang="en-US" altLang="en-US" sz="1600" i="1" dirty="0">
                <a:latin typeface="Arial" panose="020B0604020202020204" pitchFamily="34" charset="0"/>
                <a:cs typeface="Arial" panose="020B0604020202020204" pitchFamily="34" charset="0"/>
                <a:sym typeface="Symbol" panose="05050102010706020507" pitchFamily="18" charset="2"/>
              </a:rPr>
              <a:t>t</a:t>
            </a:r>
            <a:r>
              <a:rPr lang="en-US" altLang="en-US" sz="1600" dirty="0">
                <a:latin typeface="Arial" panose="020B0604020202020204" pitchFamily="34" charset="0"/>
                <a:cs typeface="Arial" panose="020B0604020202020204" pitchFamily="34" charset="0"/>
                <a:sym typeface="Symbol" panose="05050102010706020507" pitchFamily="18" charset="2"/>
              </a:rPr>
              <a:t> in relation </a:t>
            </a:r>
            <a:r>
              <a:rPr lang="en-US" altLang="en-US" sz="1600" i="1" dirty="0">
                <a:latin typeface="Arial" panose="020B0604020202020204" pitchFamily="34" charset="0"/>
                <a:cs typeface="Arial" panose="020B0604020202020204" pitchFamily="34" charset="0"/>
                <a:sym typeface="Symbol" panose="05050102010706020507" pitchFamily="18" charset="2"/>
              </a:rPr>
              <a:t>r</a:t>
            </a:r>
            <a:r>
              <a:rPr lang="en-US" altLang="en-US" sz="1600" dirty="0">
                <a:latin typeface="Arial" panose="020B0604020202020204" pitchFamily="34" charset="0"/>
                <a:cs typeface="Arial" panose="020B0604020202020204" pitchFamily="34" charset="0"/>
                <a:sym typeface="Symbol" panose="05050102010706020507" pitchFamily="18" charset="2"/>
              </a:rPr>
              <a:t/>
            </a:r>
            <a:br>
              <a:rPr lang="en-US" altLang="en-US" sz="1600" dirty="0">
                <a:latin typeface="Arial" panose="020B0604020202020204" pitchFamily="34" charset="0"/>
                <a:cs typeface="Arial" panose="020B0604020202020204" pitchFamily="34" charset="0"/>
                <a:sym typeface="Symbol" panose="05050102010706020507" pitchFamily="18" charset="2"/>
              </a:rPr>
            </a:br>
            <a:r>
              <a:rPr lang="en-US" altLang="en-US" sz="1600" dirty="0">
                <a:latin typeface="Arial" panose="020B0604020202020204" pitchFamily="34" charset="0"/>
                <a:cs typeface="Arial" panose="020B0604020202020204" pitchFamily="34" charset="0"/>
                <a:sym typeface="Symbol" panose="05050102010706020507" pitchFamily="18" charset="2"/>
              </a:rPr>
              <a:t>                          such that predicate </a:t>
            </a:r>
            <a:r>
              <a:rPr lang="en-US" altLang="en-US" sz="1600" i="1" dirty="0">
                <a:latin typeface="Arial" panose="020B0604020202020204" pitchFamily="34" charset="0"/>
                <a:cs typeface="Arial" panose="020B0604020202020204" pitchFamily="34" charset="0"/>
                <a:sym typeface="Symbol" panose="05050102010706020507" pitchFamily="18" charset="2"/>
              </a:rPr>
              <a:t>Q </a:t>
            </a: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t </a:t>
            </a:r>
            <a:r>
              <a:rPr lang="en-US" altLang="en-US" sz="1600" dirty="0">
                <a:latin typeface="Arial" panose="020B0604020202020204" pitchFamily="34" charset="0"/>
                <a:cs typeface="Arial" panose="020B0604020202020204" pitchFamily="34" charset="0"/>
                <a:sym typeface="Symbol" panose="05050102010706020507" pitchFamily="18" charset="2"/>
              </a:rPr>
              <a:t>) is true</a:t>
            </a:r>
          </a:p>
          <a:p>
            <a:pPr lvl="1">
              <a:buFont typeface="Wingdings 3" panose="05040102010807070707" pitchFamily="18" charset="2"/>
              <a:buChar char=""/>
            </a:pP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t </a:t>
            </a: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r</a:t>
            </a:r>
            <a:r>
              <a:rPr lang="en-US" altLang="en-US" sz="1600" dirty="0">
                <a:latin typeface="Arial" panose="020B0604020202020204" pitchFamily="34" charset="0"/>
                <a:cs typeface="Arial" panose="020B0604020202020204" pitchFamily="34" charset="0"/>
                <a:sym typeface="Symbol" panose="05050102010706020507" pitchFamily="18" charset="2"/>
              </a:rPr>
              <a:t> (</a:t>
            </a:r>
            <a:r>
              <a:rPr lang="en-US" altLang="en-US" sz="1600" i="1" dirty="0">
                <a:latin typeface="Arial" panose="020B0604020202020204" pitchFamily="34" charset="0"/>
                <a:cs typeface="Arial" panose="020B0604020202020204" pitchFamily="34" charset="0"/>
                <a:sym typeface="Symbol" panose="05050102010706020507" pitchFamily="18" charset="2"/>
              </a:rPr>
              <a:t>Q </a:t>
            </a:r>
            <a:r>
              <a:rPr lang="en-US" altLang="en-US" sz="1600" dirty="0">
                <a:latin typeface="Arial" panose="020B0604020202020204" pitchFamily="34" charset="0"/>
                <a:cs typeface="Arial" panose="020B0604020202020204" pitchFamily="34" charset="0"/>
                <a:sym typeface="Symbol" panose="05050102010706020507" pitchFamily="18" charset="2"/>
              </a:rPr>
              <a:t>(</a:t>
            </a:r>
            <a:r>
              <a:rPr lang="en-US" altLang="en-US" sz="1600" i="1" dirty="0">
                <a:latin typeface="Arial" panose="020B0604020202020204" pitchFamily="34" charset="0"/>
                <a:cs typeface="Arial" panose="020B0604020202020204" pitchFamily="34" charset="0"/>
                <a:sym typeface="Symbol" panose="05050102010706020507" pitchFamily="18" charset="2"/>
              </a:rPr>
              <a:t>t </a:t>
            </a:r>
            <a:r>
              <a:rPr lang="en-US" altLang="en-US" sz="1600" dirty="0">
                <a:latin typeface="Arial" panose="020B0604020202020204" pitchFamily="34" charset="0"/>
                <a:cs typeface="Arial" panose="020B0604020202020204" pitchFamily="34" charset="0"/>
                <a:sym typeface="Symbol" panose="05050102010706020507" pitchFamily="18" charset="2"/>
              </a:rPr>
              <a:t>)) </a:t>
            </a:r>
            <a:r>
              <a:rPr lang="en-US" altLang="en-US" sz="1600" i="1" dirty="0">
                <a:latin typeface="Arial" panose="020B0604020202020204" pitchFamily="34" charset="0"/>
                <a:cs typeface="Arial" panose="020B0604020202020204" pitchFamily="34" charset="0"/>
                <a:sym typeface="Symbol" panose="05050102010706020507" pitchFamily="18" charset="2"/>
              </a:rPr>
              <a:t>Q</a:t>
            </a:r>
            <a:r>
              <a:rPr lang="en-US" altLang="en-US" sz="1600" dirty="0">
                <a:latin typeface="Arial" panose="020B0604020202020204" pitchFamily="34" charset="0"/>
                <a:cs typeface="Arial" panose="020B0604020202020204" pitchFamily="34" charset="0"/>
                <a:sym typeface="Symbol" panose="05050102010706020507" pitchFamily="18" charset="2"/>
              </a:rPr>
              <a:t> is true “for all” tuples </a:t>
            </a:r>
            <a:r>
              <a:rPr lang="en-US" altLang="en-US" sz="1600" i="1" dirty="0">
                <a:latin typeface="Arial" panose="020B0604020202020204" pitchFamily="34" charset="0"/>
                <a:cs typeface="Arial" panose="020B0604020202020204" pitchFamily="34" charset="0"/>
                <a:sym typeface="Symbol" panose="05050102010706020507" pitchFamily="18" charset="2"/>
              </a:rPr>
              <a:t>t</a:t>
            </a:r>
            <a:r>
              <a:rPr lang="en-US" altLang="en-US" sz="1600" dirty="0">
                <a:latin typeface="Arial" panose="020B0604020202020204" pitchFamily="34" charset="0"/>
                <a:cs typeface="Arial" panose="020B0604020202020204" pitchFamily="34" charset="0"/>
                <a:sym typeface="Symbol" panose="05050102010706020507" pitchFamily="18" charset="2"/>
              </a:rPr>
              <a:t> in relation </a:t>
            </a:r>
            <a:r>
              <a:rPr lang="en-US" altLang="en-US" sz="1600" i="1" dirty="0">
                <a:latin typeface="Arial" panose="020B0604020202020204" pitchFamily="34" charset="0"/>
                <a:cs typeface="Arial" panose="020B0604020202020204" pitchFamily="34" charset="0"/>
                <a:sym typeface="Symbol" panose="05050102010706020507" pitchFamily="18" charset="2"/>
              </a:rPr>
              <a:t>r</a:t>
            </a:r>
          </a:p>
          <a:p>
            <a:pPr marL="0" indent="0">
              <a:buNone/>
              <a:tabLst>
                <a:tab pos="3195638" algn="ctr"/>
              </a:tabLst>
            </a:pPr>
            <a:endParaRPr lang="en-US" altLang="en-US" sz="1600" dirty="0"/>
          </a:p>
          <a:p>
            <a:pPr marL="0" indent="0">
              <a:buNone/>
            </a:pPr>
            <a:endParaRPr lang="en-IN" sz="1600" b="1" dirty="0" smtClean="0">
              <a:latin typeface="Arial" panose="020B0604020202020204" pitchFamily="34" charset="0"/>
              <a:cs typeface="Arial" panose="020B0604020202020204" pitchFamily="34" charset="0"/>
            </a:endParaRPr>
          </a:p>
          <a:p>
            <a:pPr marL="0" indent="0">
              <a:buNone/>
            </a:pPr>
            <a:endParaRPr lang="en-IN" b="1" dirty="0"/>
          </a:p>
        </p:txBody>
      </p:sp>
    </p:spTree>
    <p:extLst>
      <p:ext uri="{BB962C8B-B14F-4D97-AF65-F5344CB8AC3E}">
        <p14:creationId xmlns:p14="http://schemas.microsoft.com/office/powerpoint/2010/main" val="17625477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dirty="0" smtClean="0"/>
              <a:t>Qualifying conditions: </a:t>
            </a:r>
            <a:r>
              <a:rPr lang="en-IN" dirty="0" smtClean="0"/>
              <a:t>are made up of well formed formula(</a:t>
            </a:r>
            <a:r>
              <a:rPr lang="en-IN" dirty="0" err="1" smtClean="0"/>
              <a:t>wff</a:t>
            </a:r>
            <a:r>
              <a:rPr lang="en-IN" dirty="0" smtClean="0"/>
              <a:t>) of predicate logic. A </a:t>
            </a:r>
            <a:r>
              <a:rPr lang="en-IN" dirty="0" err="1" smtClean="0"/>
              <a:t>wff</a:t>
            </a:r>
            <a:r>
              <a:rPr lang="en-IN" dirty="0" smtClean="0"/>
              <a:t> contains a set of atoms and logical connections and quantifiers which connects these atoms.</a:t>
            </a:r>
          </a:p>
          <a:p>
            <a:pPr marL="0" indent="0">
              <a:buNone/>
            </a:pPr>
            <a:endParaRPr lang="en-IN" b="1" dirty="0"/>
          </a:p>
          <a:p>
            <a:pPr marL="0" indent="0">
              <a:buNone/>
            </a:pPr>
            <a:r>
              <a:rPr lang="en-IN" b="1" dirty="0" smtClean="0"/>
              <a:t>Atoms:</a:t>
            </a:r>
          </a:p>
          <a:p>
            <a:pPr lvl="1"/>
            <a:r>
              <a:rPr lang="en-IN" dirty="0" smtClean="0"/>
              <a:t>Tuple variable membership expression( t </a:t>
            </a:r>
            <a:r>
              <a:rPr lang="en-US" altLang="en-US" sz="1800" dirty="0" smtClean="0">
                <a:latin typeface="Arial" panose="020B0604020202020204" pitchFamily="34" charset="0"/>
                <a:cs typeface="Arial" panose="020B0604020202020204" pitchFamily="34" charset="0"/>
                <a:sym typeface="Symbol" panose="05050102010706020507" pitchFamily="18" charset="2"/>
              </a:rPr>
              <a:t> </a:t>
            </a:r>
            <a:r>
              <a:rPr lang="en-IN" dirty="0" smtClean="0"/>
              <a:t>R)</a:t>
            </a:r>
          </a:p>
          <a:p>
            <a:pPr lvl="1"/>
            <a:r>
              <a:rPr lang="en-IN" dirty="0" smtClean="0"/>
              <a:t>Condition expressions:</a:t>
            </a:r>
          </a:p>
          <a:p>
            <a:pPr lvl="2"/>
            <a:r>
              <a:rPr lang="en-IN" dirty="0" smtClean="0"/>
              <a:t>t[a] op t[b]   :  t[name]=s[name]</a:t>
            </a:r>
          </a:p>
          <a:p>
            <a:pPr lvl="2"/>
            <a:r>
              <a:rPr lang="en-IN" dirty="0"/>
              <a:t>t</a:t>
            </a:r>
            <a:r>
              <a:rPr lang="en-IN" dirty="0" smtClean="0"/>
              <a:t>[a] op c      :  t[name]=‘</a:t>
            </a:r>
            <a:r>
              <a:rPr lang="en-IN" dirty="0" err="1" smtClean="0"/>
              <a:t>amit</a:t>
            </a:r>
            <a:r>
              <a:rPr lang="en-IN" dirty="0" smtClean="0"/>
              <a:t>’, t[salary]&gt;1000</a:t>
            </a:r>
          </a:p>
          <a:p>
            <a:pPr lvl="2"/>
            <a:r>
              <a:rPr lang="en-IN" dirty="0" smtClean="0"/>
              <a:t>Where op=</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a:latin typeface="Arial" panose="020B0604020202020204" pitchFamily="34" charset="0"/>
                <a:cs typeface="Arial" panose="020B0604020202020204" pitchFamily="34" charset="0"/>
              </a:rPr>
              <a:t>, </a:t>
            </a:r>
            <a:r>
              <a:rPr lang="en-US" altLang="en-US" sz="1800" dirty="0">
                <a:latin typeface="Arial" panose="020B0604020202020204" pitchFamily="34" charset="0"/>
                <a:cs typeface="Arial" panose="020B0604020202020204" pitchFamily="34" charset="0"/>
                <a:sym typeface="Symbol" panose="05050102010706020507" pitchFamily="18" charset="2"/>
              </a:rPr>
              <a:t>, , , , </a:t>
            </a:r>
            <a:r>
              <a:rPr lang="en-US" altLang="en-US" sz="1800" dirty="0" smtClean="0">
                <a:latin typeface="Arial" panose="020B0604020202020204" pitchFamily="34" charset="0"/>
                <a:cs typeface="Arial" panose="020B0604020202020204" pitchFamily="34" charset="0"/>
                <a:sym typeface="Symbol" panose="05050102010706020507" pitchFamily="18" charset="2"/>
              </a:rPr>
              <a:t></a:t>
            </a:r>
            <a:endParaRPr lang="en-IN" altLang="en-US" dirty="0" smtClean="0">
              <a:cs typeface="Arial" panose="020B0604020202020204" pitchFamily="34" charset="0"/>
              <a:sym typeface="Symbol" panose="05050102010706020507" pitchFamily="18" charset="2"/>
            </a:endParaRPr>
          </a:p>
          <a:p>
            <a:pPr lvl="2"/>
            <a:endParaRPr lang="en-IN" altLang="en-US" sz="1800" dirty="0">
              <a:latin typeface="Arial" panose="020B0604020202020204" pitchFamily="34" charset="0"/>
              <a:cs typeface="Arial" panose="020B0604020202020204" pitchFamily="34" charset="0"/>
              <a:sym typeface="Symbol" panose="05050102010706020507" pitchFamily="18" charset="2"/>
            </a:endParaRPr>
          </a:p>
          <a:p>
            <a:pPr marL="857250" lvl="2" indent="0">
              <a:buNone/>
            </a:pPr>
            <a:r>
              <a:rPr lang="en-IN" altLang="en-US" sz="1800" dirty="0" smtClean="0">
                <a:latin typeface="Arial" panose="020B0604020202020204" pitchFamily="34" charset="0"/>
                <a:cs typeface="Arial" panose="020B0604020202020204" pitchFamily="34" charset="0"/>
                <a:sym typeface="Symbol" panose="05050102010706020507" pitchFamily="18" charset="2"/>
              </a:rPr>
              <a:t>Not p    = </a:t>
            </a:r>
            <a:r>
              <a:rPr lang="en-IN" altLang="en-US" sz="1800" dirty="0" smtClean="0">
                <a:latin typeface="Shonar Bangla" panose="020B0502040204020203" pitchFamily="34" charset="0"/>
                <a:cs typeface="Shonar Bangla" panose="020B0502040204020203" pitchFamily="34" charset="0"/>
                <a:sym typeface="Symbol" panose="05050102010706020507" pitchFamily="18" charset="2"/>
              </a:rPr>
              <a:t>¬ </a:t>
            </a:r>
            <a:r>
              <a:rPr lang="en-IN" altLang="en-US" sz="1800" dirty="0" smtClean="0">
                <a:latin typeface="Arial" panose="020B0604020202020204" pitchFamily="34" charset="0"/>
                <a:cs typeface="Arial" panose="020B0604020202020204" pitchFamily="34" charset="0"/>
                <a:sym typeface="Symbol" panose="05050102010706020507" pitchFamily="18" charset="2"/>
              </a:rPr>
              <a:t>p</a:t>
            </a:r>
          </a:p>
          <a:p>
            <a:pPr marL="857250" lvl="2" indent="0">
              <a:buNone/>
            </a:pPr>
            <a:r>
              <a:rPr lang="en-IN" altLang="en-US" sz="1800" dirty="0" smtClean="0">
                <a:latin typeface="Arial" panose="020B0604020202020204" pitchFamily="34" charset="0"/>
                <a:cs typeface="Arial" panose="020B0604020202020204" pitchFamily="34" charset="0"/>
                <a:sym typeface="Symbol" panose="05050102010706020507" pitchFamily="18" charset="2"/>
              </a:rPr>
              <a:t>P and Q= P ^ Q</a:t>
            </a:r>
          </a:p>
          <a:p>
            <a:pPr marL="857250" lvl="2" indent="0">
              <a:buNone/>
            </a:pPr>
            <a:r>
              <a:rPr lang="en-IN" altLang="en-US" sz="1800" dirty="0" smtClean="0">
                <a:latin typeface="Arial" panose="020B0604020202020204" pitchFamily="34" charset="0"/>
                <a:cs typeface="Arial" panose="020B0604020202020204" pitchFamily="34" charset="0"/>
                <a:sym typeface="Symbol" panose="05050102010706020507" pitchFamily="18" charset="2"/>
              </a:rPr>
              <a:t>P or Q   = P v Q </a:t>
            </a:r>
            <a:endParaRPr lang="en-US" altLang="en-US" sz="1800" dirty="0" smtClean="0">
              <a:latin typeface="Arial" panose="020B0604020202020204" pitchFamily="34" charset="0"/>
              <a:cs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1265985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sp>
        <p:nvSpPr>
          <p:cNvPr id="3" name="Content Placeholder 2"/>
          <p:cNvSpPr>
            <a:spLocks noGrp="1"/>
          </p:cNvSpPr>
          <p:nvPr>
            <p:ph idx="1"/>
          </p:nvPr>
        </p:nvSpPr>
        <p:spPr>
          <a:xfrm>
            <a:off x="768350" y="1163803"/>
            <a:ext cx="7707313" cy="4903787"/>
          </a:xfrm>
        </p:spPr>
        <p:txBody>
          <a:bodyPr/>
          <a:lstStyle/>
          <a:p>
            <a:pPr marL="0" indent="0">
              <a:buNone/>
            </a:pPr>
            <a:r>
              <a:rPr lang="en-IN" sz="1600" b="1" dirty="0" smtClean="0">
                <a:latin typeface="Arial" panose="020B0604020202020204" pitchFamily="34" charset="0"/>
                <a:cs typeface="Arial" panose="020B0604020202020204" pitchFamily="34" charset="0"/>
              </a:rPr>
              <a:t>Query</a:t>
            </a:r>
            <a:r>
              <a:rPr lang="en-IN" sz="1600" b="1" dirty="0">
                <a:latin typeface="Arial" panose="020B0604020202020204" pitchFamily="34" charset="0"/>
                <a:cs typeface="Arial" panose="020B0604020202020204" pitchFamily="34" charset="0"/>
              </a:rPr>
              <a:t>: find all the employee whose salary is greater than 1000;</a:t>
            </a:r>
            <a:endParaRPr lang="en-IN" sz="1600" dirty="0">
              <a:latin typeface="Arial" panose="020B0604020202020204" pitchFamily="34" charset="0"/>
              <a:cs typeface="Arial" panose="020B0604020202020204" pitchFamily="34" charset="0"/>
            </a:endParaRPr>
          </a:p>
          <a:p>
            <a:pPr marL="0" indent="0">
              <a:buNone/>
            </a:pPr>
            <a:endParaRPr lang="en-IN" sz="1600" b="1" dirty="0">
              <a:latin typeface="Arial" panose="020B0604020202020204" pitchFamily="34" charset="0"/>
              <a:cs typeface="Arial" panose="020B0604020202020204" pitchFamily="34" charset="0"/>
            </a:endParaRPr>
          </a:p>
          <a:p>
            <a:pPr marL="0" indent="0">
              <a:buNone/>
            </a:pPr>
            <a:r>
              <a:rPr lang="en-IN" sz="1600" b="1" dirty="0">
                <a:latin typeface="Arial" panose="020B0604020202020204" pitchFamily="34" charset="0"/>
                <a:cs typeface="Arial" panose="020B0604020202020204" pitchFamily="34" charset="0"/>
              </a:rPr>
              <a:t>	</a:t>
            </a:r>
            <a:r>
              <a:rPr lang="en-IN" sz="1800" b="1" dirty="0">
                <a:latin typeface="Arial" panose="020B0604020202020204" pitchFamily="34" charset="0"/>
                <a:cs typeface="Arial" panose="020B0604020202020204" pitchFamily="34" charset="0"/>
              </a:rPr>
              <a:t>employee( </a:t>
            </a:r>
            <a:r>
              <a:rPr lang="en-IN" sz="1800" b="1" dirty="0" err="1">
                <a:latin typeface="Arial" panose="020B0604020202020204" pitchFamily="34" charset="0"/>
                <a:cs typeface="Arial" panose="020B0604020202020204" pitchFamily="34" charset="0"/>
              </a:rPr>
              <a:t>eid</a:t>
            </a:r>
            <a:r>
              <a:rPr lang="en-IN" sz="1800" b="1" dirty="0">
                <a:latin typeface="Arial" panose="020B0604020202020204" pitchFamily="34" charset="0"/>
                <a:cs typeface="Arial" panose="020B0604020202020204" pitchFamily="34" charset="0"/>
              </a:rPr>
              <a:t>, name, salary)</a:t>
            </a:r>
          </a:p>
          <a:p>
            <a:pPr marL="0" indent="0">
              <a:buNone/>
            </a:pPr>
            <a:endParaRPr lang="en-IN" sz="1800" dirty="0">
              <a:latin typeface="Arial" panose="020B0604020202020204" pitchFamily="34" charset="0"/>
              <a:cs typeface="Arial" panose="020B0604020202020204" pitchFamily="34" charset="0"/>
            </a:endParaRPr>
          </a:p>
          <a:p>
            <a:pPr marL="0" indent="0">
              <a:buNone/>
            </a:pPr>
            <a:r>
              <a:rPr lang="en-IN" sz="1800" b="1" dirty="0">
                <a:latin typeface="Arial" panose="020B0604020202020204" pitchFamily="34" charset="0"/>
                <a:cs typeface="Arial" panose="020B0604020202020204" pitchFamily="34" charset="0"/>
              </a:rPr>
              <a:t>	{ t | P(t) }={ t | t</a:t>
            </a:r>
            <a:r>
              <a:rPr lang="en-IN" sz="1800" b="1" dirty="0">
                <a:latin typeface="Arial" panose="020B0604020202020204" pitchFamily="34" charset="0"/>
                <a:cs typeface="Arial" panose="020B0604020202020204" pitchFamily="34" charset="0"/>
                <a:sym typeface="Symbol" panose="05050102010706020507" pitchFamily="18" charset="2"/>
              </a:rPr>
              <a:t> employee ^ </a:t>
            </a:r>
            <a:r>
              <a:rPr lang="en-IN" sz="1800" b="1" dirty="0">
                <a:solidFill>
                  <a:srgbClr val="FF0000"/>
                </a:solidFill>
                <a:latin typeface="Arial" panose="020B0604020202020204" pitchFamily="34" charset="0"/>
                <a:cs typeface="Arial" panose="020B0604020202020204" pitchFamily="34" charset="0"/>
                <a:sym typeface="Symbol" panose="05050102010706020507" pitchFamily="18" charset="2"/>
              </a:rPr>
              <a:t>t[salary]</a:t>
            </a:r>
            <a:r>
              <a:rPr lang="en-IN" sz="1800" b="1" dirty="0">
                <a:latin typeface="Arial" panose="020B0604020202020204" pitchFamily="34" charset="0"/>
                <a:cs typeface="Arial" panose="020B0604020202020204" pitchFamily="34" charset="0"/>
                <a:sym typeface="Symbol" panose="05050102010706020507" pitchFamily="18" charset="2"/>
              </a:rPr>
              <a:t> &gt; 1000</a:t>
            </a:r>
            <a:r>
              <a:rPr lang="en-IN" sz="1800" b="1" dirty="0">
                <a:latin typeface="Arial" panose="020B0604020202020204" pitchFamily="34" charset="0"/>
                <a:cs typeface="Arial" panose="020B0604020202020204" pitchFamily="34" charset="0"/>
              </a:rPr>
              <a:t> }</a:t>
            </a:r>
            <a:r>
              <a:rPr lang="en-IN" sz="1800" dirty="0">
                <a:latin typeface="Arial" panose="020B0604020202020204" pitchFamily="34" charset="0"/>
                <a:cs typeface="Arial" panose="020B0604020202020204" pitchFamily="34" charset="0"/>
              </a:rPr>
              <a:t>     or</a:t>
            </a:r>
          </a:p>
          <a:p>
            <a:pPr marL="0" indent="0">
              <a:buNone/>
            </a:pPr>
            <a:r>
              <a:rPr lang="en-IN" sz="1800" dirty="0">
                <a:latin typeface="Arial" panose="020B0604020202020204" pitchFamily="34" charset="0"/>
                <a:cs typeface="Arial" panose="020B0604020202020204" pitchFamily="34" charset="0"/>
              </a:rPr>
              <a:t>   </a:t>
            </a:r>
          </a:p>
          <a:p>
            <a:pPr marL="0" indent="0">
              <a:buNone/>
            </a:pPr>
            <a:r>
              <a:rPr lang="en-IN" sz="1600" b="1" dirty="0">
                <a:latin typeface="Arial" panose="020B0604020202020204" pitchFamily="34" charset="0"/>
                <a:cs typeface="Arial" panose="020B0604020202020204" pitchFamily="34" charset="0"/>
              </a:rPr>
              <a:t>	</a:t>
            </a:r>
            <a:r>
              <a:rPr lang="en-IN" sz="1800" b="1" dirty="0">
                <a:latin typeface="Arial" panose="020B0604020202020204" pitchFamily="34" charset="0"/>
                <a:cs typeface="Arial" panose="020B0604020202020204" pitchFamily="34" charset="0"/>
              </a:rPr>
              <a:t>{ t | P(t) }={ t | t</a:t>
            </a:r>
            <a:r>
              <a:rPr lang="en-IN" sz="1800" b="1" dirty="0">
                <a:latin typeface="Arial" panose="020B0604020202020204" pitchFamily="34" charset="0"/>
                <a:cs typeface="Arial" panose="020B0604020202020204" pitchFamily="34" charset="0"/>
                <a:sym typeface="Symbol" panose="05050102010706020507" pitchFamily="18" charset="2"/>
              </a:rPr>
              <a:t> employee ^ </a:t>
            </a:r>
            <a:r>
              <a:rPr lang="en-IN" sz="1800" b="1" dirty="0" err="1">
                <a:solidFill>
                  <a:srgbClr val="FF0000"/>
                </a:solidFill>
                <a:latin typeface="Arial" panose="020B0604020202020204" pitchFamily="34" charset="0"/>
                <a:cs typeface="Arial" panose="020B0604020202020204" pitchFamily="34" charset="0"/>
                <a:sym typeface="Symbol" panose="05050102010706020507" pitchFamily="18" charset="2"/>
              </a:rPr>
              <a:t>t.salary</a:t>
            </a:r>
            <a:r>
              <a:rPr lang="en-IN" sz="1800" b="1" dirty="0">
                <a:latin typeface="Arial" panose="020B0604020202020204" pitchFamily="34" charset="0"/>
                <a:cs typeface="Arial" panose="020B0604020202020204" pitchFamily="34" charset="0"/>
                <a:sym typeface="Symbol" panose="05050102010706020507" pitchFamily="18" charset="2"/>
              </a:rPr>
              <a:t> &gt; 1000</a:t>
            </a:r>
            <a:r>
              <a:rPr lang="en-IN" sz="1800" b="1" dirty="0">
                <a:latin typeface="Arial" panose="020B0604020202020204" pitchFamily="34" charset="0"/>
                <a:cs typeface="Arial" panose="020B0604020202020204" pitchFamily="34" charset="0"/>
              </a:rPr>
              <a:t> }</a:t>
            </a:r>
            <a:r>
              <a:rPr lang="en-IN" sz="1800" dirty="0">
                <a:latin typeface="Arial" panose="020B0604020202020204" pitchFamily="34" charset="0"/>
                <a:cs typeface="Arial" panose="020B0604020202020204" pitchFamily="34" charset="0"/>
              </a:rPr>
              <a:t>   </a:t>
            </a:r>
          </a:p>
          <a:p>
            <a:pPr marL="457200" lvl="1" indent="0">
              <a:buNone/>
            </a:pPr>
            <a:endParaRPr lang="en-US" altLang="en-US" b="1" i="1" dirty="0">
              <a:latin typeface="Arial" panose="020B0604020202020204" pitchFamily="34" charset="0"/>
              <a:cs typeface="Arial" panose="020B0604020202020204" pitchFamily="34" charset="0"/>
              <a:sym typeface="Symbol" panose="05050102010706020507" pitchFamily="18" charset="2"/>
            </a:endParaRPr>
          </a:p>
          <a:p>
            <a:pPr marL="457200" lvl="1" indent="0">
              <a:buNone/>
            </a:pPr>
            <a:r>
              <a:rPr lang="en-US" altLang="en-US" b="1" i="1" dirty="0" smtClean="0">
                <a:latin typeface="Arial" panose="020B0604020202020204" pitchFamily="34" charset="0"/>
                <a:cs typeface="Arial" panose="020B0604020202020204" pitchFamily="34" charset="0"/>
                <a:sym typeface="Symbol" panose="05050102010706020507" pitchFamily="18" charset="2"/>
              </a:rPr>
              <a:t>Example:</a:t>
            </a:r>
            <a:r>
              <a:rPr lang="en-US" altLang="en-US" i="1" dirty="0" smtClean="0">
                <a:latin typeface="Arial" panose="020B0604020202020204" pitchFamily="34" charset="0"/>
                <a:cs typeface="Arial" panose="020B0604020202020204" pitchFamily="34" charset="0"/>
                <a:sym typeface="Symbol" panose="05050102010706020507" pitchFamily="18" charset="2"/>
              </a:rPr>
              <a:t> </a:t>
            </a:r>
            <a:r>
              <a:rPr lang="en-US" altLang="en-US" dirty="0" smtClean="0">
                <a:latin typeface="Arial" panose="020B0604020202020204" pitchFamily="34" charset="0"/>
                <a:cs typeface="Arial" panose="020B0604020202020204" pitchFamily="34" charset="0"/>
                <a:sym typeface="Symbol" panose="05050102010706020507" pitchFamily="18" charset="2"/>
              </a:rPr>
              <a:t>If want only name attribute from the previous example:</a:t>
            </a:r>
          </a:p>
          <a:p>
            <a:pPr marL="457200" lvl="1" indent="0">
              <a:buNone/>
            </a:pPr>
            <a:endParaRPr lang="en-US" altLang="en-US" dirty="0">
              <a:latin typeface="Arial" panose="020B0604020202020204" pitchFamily="34" charset="0"/>
              <a:cs typeface="Arial" panose="020B0604020202020204" pitchFamily="34" charset="0"/>
              <a:sym typeface="Symbol" panose="05050102010706020507" pitchFamily="18" charset="2"/>
            </a:endParaRPr>
          </a:p>
          <a:p>
            <a:pPr marL="0" indent="0">
              <a:buNone/>
            </a:pPr>
            <a:r>
              <a:rPr lang="en-IN" sz="1600" b="1" dirty="0" smtClean="0">
                <a:latin typeface="Arial" panose="020B0604020202020204" pitchFamily="34" charset="0"/>
                <a:cs typeface="Arial" panose="020B0604020202020204" pitchFamily="34" charset="0"/>
              </a:rPr>
              <a:t>              </a:t>
            </a:r>
            <a:r>
              <a:rPr lang="en-IN" sz="1800" b="1" dirty="0" smtClean="0">
                <a:latin typeface="Arial" panose="020B0604020202020204" pitchFamily="34" charset="0"/>
                <a:cs typeface="Arial" panose="020B0604020202020204" pitchFamily="34" charset="0"/>
              </a:rPr>
              <a:t>{ </a:t>
            </a:r>
            <a:r>
              <a:rPr lang="en-IN" sz="1800" b="1" dirty="0" smtClean="0">
                <a:latin typeface="Arial" panose="020B0604020202020204" pitchFamily="34" charset="0"/>
                <a:cs typeface="Arial" panose="020B0604020202020204" pitchFamily="34" charset="0"/>
              </a:rPr>
              <a:t>t </a:t>
            </a:r>
            <a:r>
              <a:rPr lang="en-IN" sz="1800" b="1" dirty="0">
                <a:latin typeface="Arial" panose="020B0604020202020204" pitchFamily="34" charset="0"/>
                <a:cs typeface="Arial" panose="020B0604020202020204" pitchFamily="34" charset="0"/>
              </a:rPr>
              <a:t>| P(t) }={ </a:t>
            </a:r>
            <a:r>
              <a:rPr lang="en-IN" sz="1800" b="1" dirty="0" smtClean="0">
                <a:latin typeface="Arial" panose="020B0604020202020204" pitchFamily="34" charset="0"/>
                <a:cs typeface="Arial" panose="020B0604020202020204" pitchFamily="34" charset="0"/>
              </a:rPr>
              <a:t>t[name] </a:t>
            </a:r>
            <a:r>
              <a:rPr lang="en-IN" sz="1800" b="1" dirty="0">
                <a:latin typeface="Arial" panose="020B0604020202020204" pitchFamily="34" charset="0"/>
                <a:cs typeface="Arial" panose="020B0604020202020204" pitchFamily="34" charset="0"/>
              </a:rPr>
              <a:t>| t</a:t>
            </a:r>
            <a:r>
              <a:rPr lang="en-IN" sz="1800" b="1" dirty="0">
                <a:latin typeface="Arial" panose="020B0604020202020204" pitchFamily="34" charset="0"/>
                <a:cs typeface="Arial" panose="020B0604020202020204" pitchFamily="34" charset="0"/>
                <a:sym typeface="Symbol" panose="05050102010706020507" pitchFamily="18" charset="2"/>
              </a:rPr>
              <a:t> employee ^ </a:t>
            </a:r>
            <a:r>
              <a:rPr lang="en-IN" sz="1800" b="1" dirty="0">
                <a:solidFill>
                  <a:srgbClr val="FF0000"/>
                </a:solidFill>
                <a:latin typeface="Arial" panose="020B0604020202020204" pitchFamily="34" charset="0"/>
                <a:cs typeface="Arial" panose="020B0604020202020204" pitchFamily="34" charset="0"/>
                <a:sym typeface="Symbol" panose="05050102010706020507" pitchFamily="18" charset="2"/>
              </a:rPr>
              <a:t>t[salary]</a:t>
            </a:r>
            <a:r>
              <a:rPr lang="en-IN" sz="1800" b="1" dirty="0">
                <a:latin typeface="Arial" panose="020B0604020202020204" pitchFamily="34" charset="0"/>
                <a:cs typeface="Arial" panose="020B0604020202020204" pitchFamily="34" charset="0"/>
                <a:sym typeface="Symbol" panose="05050102010706020507" pitchFamily="18" charset="2"/>
              </a:rPr>
              <a:t> &gt; 1000</a:t>
            </a:r>
            <a:r>
              <a:rPr lang="en-IN" sz="1800" b="1" dirty="0">
                <a:latin typeface="Arial" panose="020B0604020202020204" pitchFamily="34" charset="0"/>
                <a:cs typeface="Arial" panose="020B0604020202020204" pitchFamily="34" charset="0"/>
              </a:rPr>
              <a:t> </a:t>
            </a:r>
            <a:r>
              <a:rPr lang="en-IN" sz="1800" b="1" dirty="0" smtClean="0">
                <a:latin typeface="Arial" panose="020B0604020202020204" pitchFamily="34" charset="0"/>
                <a:cs typeface="Arial" panose="020B0604020202020204" pitchFamily="34" charset="0"/>
              </a:rPr>
              <a:t>}</a:t>
            </a:r>
          </a:p>
          <a:p>
            <a:pPr marL="0" indent="0">
              <a:buNone/>
            </a:pPr>
            <a:r>
              <a:rPr lang="en-IN" sz="1800" b="1" dirty="0" smtClean="0">
                <a:latin typeface="Arial" panose="020B0604020202020204" pitchFamily="34" charset="0"/>
                <a:cs typeface="Arial" panose="020B0604020202020204" pitchFamily="34" charset="0"/>
              </a:rPr>
              <a:t>Or alternatively using free and bind variable</a:t>
            </a:r>
          </a:p>
          <a:p>
            <a:pPr marL="0" indent="0">
              <a:buNone/>
            </a:pPr>
            <a:r>
              <a:rPr lang="en-IN" sz="2000" b="1" dirty="0" smtClean="0">
                <a:latin typeface="Arial" panose="020B0604020202020204" pitchFamily="34" charset="0"/>
                <a:cs typeface="Arial" panose="020B0604020202020204" pitchFamily="34" charset="0"/>
              </a:rPr>
              <a:t>  { </a:t>
            </a:r>
            <a:r>
              <a:rPr lang="en-IN" sz="2000" b="1" dirty="0" smtClean="0">
                <a:solidFill>
                  <a:srgbClr val="00B050"/>
                </a:solidFill>
                <a:latin typeface="Arial" panose="020B0604020202020204" pitchFamily="34" charset="0"/>
                <a:cs typeface="Arial" panose="020B0604020202020204" pitchFamily="34" charset="0"/>
              </a:rPr>
              <a:t>t</a:t>
            </a:r>
            <a:r>
              <a:rPr lang="en-IN" sz="2000" b="1" dirty="0" smtClean="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 e</a:t>
            </a:r>
            <a:r>
              <a:rPr lang="en-US" altLang="en-US" sz="2000" dirty="0" smtClean="0">
                <a:latin typeface="Arial" panose="020B0604020202020204" pitchFamily="34" charset="0"/>
                <a:cs typeface="Arial" panose="020B0604020202020204" pitchFamily="34" charset="0"/>
                <a:sym typeface="Symbol" panose="05050102010706020507" pitchFamily="18" charset="2"/>
              </a:rPr>
              <a:t>(</a:t>
            </a:r>
            <a:r>
              <a:rPr lang="en-US" altLang="en-US" sz="2000" b="1" dirty="0" smtClean="0">
                <a:latin typeface="Arial" panose="020B0604020202020204" pitchFamily="34" charset="0"/>
                <a:cs typeface="Arial" panose="020B0604020202020204" pitchFamily="34" charset="0"/>
                <a:sym typeface="Symbol" panose="05050102010706020507" pitchFamily="18" charset="2"/>
              </a:rPr>
              <a:t>e</a:t>
            </a:r>
            <a:r>
              <a:rPr lang="en-IN" sz="2000" b="1" dirty="0" smtClean="0">
                <a:latin typeface="Arial" panose="020B0604020202020204" pitchFamily="34" charset="0"/>
                <a:cs typeface="Arial" panose="020B0604020202020204" pitchFamily="34" charset="0"/>
                <a:sym typeface="Symbol" panose="05050102010706020507" pitchFamily="18" charset="2"/>
              </a:rPr>
              <a:t> </a:t>
            </a:r>
            <a:r>
              <a:rPr lang="en-IN" sz="2000" b="1" dirty="0">
                <a:latin typeface="Arial" panose="020B0604020202020204" pitchFamily="34" charset="0"/>
                <a:cs typeface="Arial" panose="020B0604020202020204" pitchFamily="34" charset="0"/>
                <a:sym typeface="Symbol" panose="05050102010706020507" pitchFamily="18" charset="2"/>
              </a:rPr>
              <a:t>employee ^ </a:t>
            </a:r>
            <a:r>
              <a:rPr lang="en-IN" sz="2000" b="1" dirty="0" smtClean="0">
                <a:solidFill>
                  <a:srgbClr val="FF0000"/>
                </a:solidFill>
                <a:latin typeface="Arial" panose="020B0604020202020204" pitchFamily="34" charset="0"/>
                <a:cs typeface="Arial" panose="020B0604020202020204" pitchFamily="34" charset="0"/>
                <a:sym typeface="Symbol" panose="05050102010706020507" pitchFamily="18" charset="2"/>
              </a:rPr>
              <a:t>e[salary</a:t>
            </a:r>
            <a:r>
              <a:rPr lang="en-IN" sz="2000" b="1" dirty="0">
                <a:solidFill>
                  <a:srgbClr val="FF0000"/>
                </a:solidFill>
                <a:latin typeface="Arial" panose="020B0604020202020204" pitchFamily="34" charset="0"/>
                <a:cs typeface="Arial" panose="020B0604020202020204" pitchFamily="34" charset="0"/>
                <a:sym typeface="Symbol" panose="05050102010706020507" pitchFamily="18" charset="2"/>
              </a:rPr>
              <a:t>]</a:t>
            </a:r>
            <a:r>
              <a:rPr lang="en-IN" sz="2000" b="1" dirty="0">
                <a:latin typeface="Arial" panose="020B0604020202020204" pitchFamily="34" charset="0"/>
                <a:cs typeface="Arial" panose="020B0604020202020204" pitchFamily="34" charset="0"/>
                <a:sym typeface="Symbol" panose="05050102010706020507" pitchFamily="18" charset="2"/>
              </a:rPr>
              <a:t> &gt; </a:t>
            </a:r>
            <a:r>
              <a:rPr lang="en-IN" sz="2000" b="1" dirty="0" smtClean="0">
                <a:latin typeface="Arial" panose="020B0604020202020204" pitchFamily="34" charset="0"/>
                <a:cs typeface="Arial" panose="020B0604020202020204" pitchFamily="34" charset="0"/>
                <a:sym typeface="Symbol" panose="05050102010706020507" pitchFamily="18" charset="2"/>
              </a:rPr>
              <a:t>1000)^</a:t>
            </a:r>
            <a:r>
              <a:rPr lang="en-IN" sz="2000" b="1" dirty="0" smtClean="0">
                <a:solidFill>
                  <a:srgbClr val="00B050"/>
                </a:solidFill>
                <a:latin typeface="Arial" panose="020B0604020202020204" pitchFamily="34" charset="0"/>
                <a:cs typeface="Arial" panose="020B0604020202020204" pitchFamily="34" charset="0"/>
                <a:sym typeface="Symbol" panose="05050102010706020507" pitchFamily="18" charset="2"/>
              </a:rPr>
              <a:t>t[name]=e[name]</a:t>
            </a:r>
            <a:r>
              <a:rPr lang="en-IN" sz="2000" b="1" dirty="0" smtClean="0">
                <a:latin typeface="Arial" panose="020B0604020202020204" pitchFamily="34" charset="0"/>
                <a:cs typeface="Arial" panose="020B0604020202020204" pitchFamily="34" charset="0"/>
              </a:rPr>
              <a:t> }</a:t>
            </a:r>
          </a:p>
          <a:p>
            <a:pPr marL="0" indent="0">
              <a:buNone/>
            </a:pPr>
            <a:r>
              <a:rPr lang="en-IN" sz="1400" b="1" dirty="0" smtClean="0">
                <a:solidFill>
                  <a:srgbClr val="00B050"/>
                </a:solidFill>
                <a:latin typeface="Arial" panose="020B0604020202020204" pitchFamily="34" charset="0"/>
                <a:cs typeface="Arial" panose="020B0604020202020204" pitchFamily="34" charset="0"/>
              </a:rPr>
              <a:t>Where t is free variable and e is bounded variable according to first order logic</a:t>
            </a:r>
            <a:endParaRPr lang="en-IN" sz="2000" b="1" dirty="0">
              <a:solidFill>
                <a:srgbClr val="00B050"/>
              </a:solidFill>
              <a:latin typeface="Arial" panose="020B0604020202020204" pitchFamily="34" charset="0"/>
              <a:cs typeface="Arial" panose="020B0604020202020204" pitchFamily="34" charset="0"/>
            </a:endParaRPr>
          </a:p>
          <a:p>
            <a:pPr marL="0" indent="0">
              <a:buNone/>
            </a:pPr>
            <a:endParaRPr lang="en-IN" sz="1800" b="1" dirty="0" smtClean="0">
              <a:latin typeface="Arial" panose="020B0604020202020204" pitchFamily="34" charset="0"/>
              <a:cs typeface="Arial" panose="020B0604020202020204" pitchFamily="34" charset="0"/>
            </a:endParaRPr>
          </a:p>
          <a:p>
            <a:pPr marL="0" indent="0">
              <a:buNone/>
            </a:pPr>
            <a:endParaRPr lang="en-IN" sz="1600" b="1" dirty="0" smtClean="0">
              <a:latin typeface="Arial" panose="020B0604020202020204" pitchFamily="34" charset="0"/>
              <a:cs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2015726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768350" y="727075"/>
            <a:ext cx="7707313" cy="5482656"/>
          </a:xfrm>
        </p:spPr>
        <p:txBody>
          <a:bodyPr/>
          <a:lstStyle/>
          <a:p>
            <a:pPr marL="0" indent="0">
              <a:buNone/>
            </a:pPr>
            <a:r>
              <a:rPr lang="en-IN" sz="2000" b="1" dirty="0" err="1" smtClean="0"/>
              <a:t>sales_person</a:t>
            </a:r>
            <a:r>
              <a:rPr lang="en-IN" sz="2000" b="1" dirty="0" smtClean="0"/>
              <a:t>(</a:t>
            </a:r>
            <a:r>
              <a:rPr lang="en-IN" sz="2000" b="1" dirty="0" err="1" smtClean="0"/>
              <a:t>spid</a:t>
            </a:r>
            <a:r>
              <a:rPr lang="en-IN" sz="2000" b="1" dirty="0" smtClean="0"/>
              <a:t>, </a:t>
            </a:r>
            <a:r>
              <a:rPr lang="en-IN" sz="2000" b="1" dirty="0" err="1" smtClean="0"/>
              <a:t>spname</a:t>
            </a:r>
            <a:r>
              <a:rPr lang="en-IN" sz="2000" b="1" dirty="0" smtClean="0"/>
              <a:t>, </a:t>
            </a:r>
            <a:r>
              <a:rPr lang="en-IN" sz="2000" b="1" dirty="0" err="1" smtClean="0"/>
              <a:t>mgrid</a:t>
            </a:r>
            <a:r>
              <a:rPr lang="en-IN" sz="2000" b="1" dirty="0" smtClean="0"/>
              <a:t>, city, </a:t>
            </a:r>
            <a:r>
              <a:rPr lang="en-IN" sz="2000" b="1" dirty="0" err="1" smtClean="0"/>
              <a:t>comm</a:t>
            </a:r>
            <a:r>
              <a:rPr lang="en-IN" sz="2000" b="1" dirty="0" smtClean="0"/>
              <a:t>)</a:t>
            </a:r>
          </a:p>
          <a:p>
            <a:pPr marL="0" indent="0">
              <a:buNone/>
            </a:pPr>
            <a:endParaRPr lang="en-IN" sz="2000" dirty="0"/>
          </a:p>
          <a:p>
            <a:pPr>
              <a:buFont typeface="+mj-lt"/>
              <a:buAutoNum type="arabicPeriod"/>
            </a:pPr>
            <a:r>
              <a:rPr lang="en-IN" sz="1600" dirty="0" smtClean="0"/>
              <a:t>Give information of all the sales persons from Mumbai.</a:t>
            </a:r>
          </a:p>
          <a:p>
            <a:pPr marL="457200" lvl="1" indent="0">
              <a:buNone/>
            </a:pPr>
            <a:r>
              <a:rPr lang="en-IN" sz="1600" b="1" dirty="0" smtClean="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t | t</a:t>
            </a:r>
            <a:r>
              <a:rPr lang="en-IN" sz="1600" b="1" dirty="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sales_person</a:t>
            </a:r>
            <a:r>
              <a:rPr lang="en-IN" sz="1600" b="1" dirty="0">
                <a:latin typeface="Arial" panose="020B0604020202020204" pitchFamily="34" charset="0"/>
                <a:cs typeface="Arial" panose="020B0604020202020204" pitchFamily="34" charset="0"/>
                <a:sym typeface="Symbol" panose="05050102010706020507" pitchFamily="18" charset="2"/>
              </a:rPr>
              <a:t> ^ </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t[city]</a:t>
            </a:r>
            <a:r>
              <a:rPr lang="en-IN" sz="1600" b="1" dirty="0">
                <a:latin typeface="Arial" panose="020B0604020202020204" pitchFamily="34" charset="0"/>
                <a:cs typeface="Arial" panose="020B0604020202020204" pitchFamily="34" charset="0"/>
                <a:sym typeface="Symbol" panose="05050102010706020507" pitchFamily="18" charset="2"/>
              </a:rPr>
              <a:t> =‘Mumbai’</a:t>
            </a:r>
            <a:r>
              <a:rPr lang="en-IN" sz="1600" b="1" dirty="0">
                <a:latin typeface="Arial" panose="020B0604020202020204" pitchFamily="34" charset="0"/>
                <a:cs typeface="Arial" panose="020B0604020202020204" pitchFamily="34" charset="0"/>
              </a:rPr>
              <a:t> }</a:t>
            </a:r>
            <a:endParaRPr lang="en-IN" sz="1600" dirty="0" smtClean="0"/>
          </a:p>
          <a:p>
            <a:pPr>
              <a:buFont typeface="+mj-lt"/>
              <a:buAutoNum type="arabicPeriod"/>
            </a:pPr>
            <a:r>
              <a:rPr lang="en-IN" sz="1600" dirty="0" smtClean="0"/>
              <a:t>Give </a:t>
            </a:r>
            <a:r>
              <a:rPr lang="en-IN" sz="1600" dirty="0"/>
              <a:t>information of </a:t>
            </a:r>
            <a:r>
              <a:rPr lang="en-IN" sz="1600" dirty="0" smtClean="0"/>
              <a:t>sales </a:t>
            </a:r>
            <a:r>
              <a:rPr lang="en-IN" sz="1600" dirty="0"/>
              <a:t>persons </a:t>
            </a:r>
            <a:r>
              <a:rPr lang="en-IN" sz="1600" dirty="0" smtClean="0"/>
              <a:t>with id 11.</a:t>
            </a:r>
          </a:p>
          <a:p>
            <a:pPr marL="457200" lvl="1" indent="0">
              <a:buNone/>
            </a:pPr>
            <a:r>
              <a:rPr lang="en-IN" sz="1600" b="1" dirty="0">
                <a:latin typeface="Arial" panose="020B0604020202020204" pitchFamily="34" charset="0"/>
                <a:cs typeface="Arial" panose="020B0604020202020204" pitchFamily="34" charset="0"/>
              </a:rPr>
              <a:t>{ t | t</a:t>
            </a:r>
            <a:r>
              <a:rPr lang="en-IN" sz="1600" b="1" dirty="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sales_person</a:t>
            </a:r>
            <a:r>
              <a:rPr lang="en-IN" sz="1600" b="1" dirty="0">
                <a:latin typeface="Arial" panose="020B0604020202020204" pitchFamily="34" charset="0"/>
                <a:cs typeface="Arial" panose="020B0604020202020204" pitchFamily="34" charset="0"/>
                <a:sym typeface="Symbol" panose="05050102010706020507" pitchFamily="18" charset="2"/>
              </a:rPr>
              <a:t> ^ </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t[</a:t>
            </a:r>
            <a:r>
              <a:rPr lang="en-IN" sz="1600" b="1" dirty="0" err="1">
                <a:solidFill>
                  <a:srgbClr val="FF0000"/>
                </a:solidFill>
                <a:latin typeface="Arial" panose="020B0604020202020204" pitchFamily="34" charset="0"/>
                <a:cs typeface="Arial" panose="020B0604020202020204" pitchFamily="34" charset="0"/>
                <a:sym typeface="Symbol" panose="05050102010706020507" pitchFamily="18" charset="2"/>
              </a:rPr>
              <a:t>spid</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a:t>
            </a:r>
            <a:r>
              <a:rPr lang="en-IN" sz="1600" b="1" dirty="0">
                <a:latin typeface="Arial" panose="020B0604020202020204" pitchFamily="34" charset="0"/>
                <a:cs typeface="Arial" panose="020B0604020202020204" pitchFamily="34" charset="0"/>
                <a:sym typeface="Symbol" panose="05050102010706020507" pitchFamily="18" charset="2"/>
              </a:rPr>
              <a:t> = 11</a:t>
            </a:r>
            <a:r>
              <a:rPr lang="en-IN" sz="1600" b="1" dirty="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a:t>
            </a:r>
            <a:endParaRPr lang="en-IN" sz="1600" dirty="0" smtClean="0"/>
          </a:p>
          <a:p>
            <a:pPr>
              <a:buFont typeface="+mj-lt"/>
              <a:buAutoNum type="arabicPeriod"/>
            </a:pPr>
            <a:r>
              <a:rPr lang="en-IN" sz="1600" dirty="0" smtClean="0"/>
              <a:t>Give </a:t>
            </a:r>
            <a:r>
              <a:rPr lang="en-IN" sz="1600" dirty="0"/>
              <a:t>information of all the sales persons </a:t>
            </a:r>
            <a:r>
              <a:rPr lang="en-IN" sz="1600" dirty="0" smtClean="0"/>
              <a:t>working under managers with id not less than 20.</a:t>
            </a:r>
          </a:p>
          <a:p>
            <a:pPr marL="457200" lvl="1" indent="0">
              <a:buNone/>
            </a:pPr>
            <a:r>
              <a:rPr lang="en-IN" sz="1600" b="1" dirty="0" smtClean="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t | t</a:t>
            </a:r>
            <a:r>
              <a:rPr lang="en-IN" sz="1600" b="1" dirty="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sales_person</a:t>
            </a:r>
            <a:r>
              <a:rPr lang="en-IN" sz="1600" b="1" dirty="0">
                <a:latin typeface="Arial" panose="020B0604020202020204" pitchFamily="34" charset="0"/>
                <a:cs typeface="Arial" panose="020B0604020202020204" pitchFamily="34" charset="0"/>
                <a:sym typeface="Symbol" panose="05050102010706020507" pitchFamily="18" charset="2"/>
              </a:rPr>
              <a:t> ^ </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t[</a:t>
            </a:r>
            <a:r>
              <a:rPr lang="en-IN" sz="1600" b="1" dirty="0" err="1">
                <a:solidFill>
                  <a:srgbClr val="FF0000"/>
                </a:solidFill>
                <a:latin typeface="Arial" panose="020B0604020202020204" pitchFamily="34" charset="0"/>
                <a:cs typeface="Arial" panose="020B0604020202020204" pitchFamily="34" charset="0"/>
                <a:sym typeface="Symbol" panose="05050102010706020507" pitchFamily="18" charset="2"/>
              </a:rPr>
              <a:t>mgrid</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a:t>
            </a:r>
            <a:r>
              <a:rPr lang="en-IN" sz="1600" b="1" dirty="0">
                <a:latin typeface="Arial" panose="020B0604020202020204" pitchFamily="34" charset="0"/>
                <a:cs typeface="Arial" panose="020B0604020202020204" pitchFamily="34" charset="0"/>
                <a:sym typeface="Symbol" panose="05050102010706020507" pitchFamily="18" charset="2"/>
              </a:rPr>
              <a:t> &gt;= 20</a:t>
            </a:r>
            <a:r>
              <a:rPr lang="en-IN" sz="1600" b="1" dirty="0">
                <a:latin typeface="Arial" panose="020B0604020202020204" pitchFamily="34" charset="0"/>
                <a:cs typeface="Arial" panose="020B0604020202020204" pitchFamily="34" charset="0"/>
              </a:rPr>
              <a:t> }</a:t>
            </a:r>
            <a:endParaRPr lang="en-IN" sz="1600" dirty="0" smtClean="0"/>
          </a:p>
          <a:p>
            <a:pPr>
              <a:buFont typeface="+mj-lt"/>
              <a:buAutoNum type="arabicPeriod"/>
            </a:pPr>
            <a:r>
              <a:rPr lang="en-IN" sz="1600" dirty="0" smtClean="0"/>
              <a:t>Give information of all the sales persons whose commission is less than 12 or who are from Mumbai.</a:t>
            </a:r>
          </a:p>
          <a:p>
            <a:pPr marL="457200" lvl="1" indent="0">
              <a:buNone/>
            </a:pPr>
            <a:r>
              <a:rPr lang="en-IN" sz="1600" b="1" dirty="0" smtClean="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t | t</a:t>
            </a:r>
            <a:r>
              <a:rPr lang="en-IN" sz="1600" b="1" dirty="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sales_person</a:t>
            </a:r>
            <a:r>
              <a:rPr lang="en-IN" sz="1600" b="1" dirty="0">
                <a:latin typeface="Arial" panose="020B0604020202020204" pitchFamily="34" charset="0"/>
                <a:cs typeface="Arial" panose="020B0604020202020204" pitchFamily="34" charset="0"/>
                <a:sym typeface="Symbol" panose="05050102010706020507" pitchFamily="18" charset="2"/>
              </a:rPr>
              <a:t> ^ </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t[</a:t>
            </a:r>
            <a:r>
              <a:rPr lang="en-IN" sz="1600" b="1" dirty="0" err="1">
                <a:solidFill>
                  <a:srgbClr val="FF0000"/>
                </a:solidFill>
                <a:latin typeface="Arial" panose="020B0604020202020204" pitchFamily="34" charset="0"/>
                <a:cs typeface="Arial" panose="020B0604020202020204" pitchFamily="34" charset="0"/>
                <a:sym typeface="Symbol" panose="05050102010706020507" pitchFamily="18" charset="2"/>
              </a:rPr>
              <a:t>comm</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a:t>
            </a:r>
            <a:r>
              <a:rPr lang="en-IN" sz="1600" b="1" dirty="0">
                <a:latin typeface="Arial" panose="020B0604020202020204" pitchFamily="34" charset="0"/>
                <a:cs typeface="Arial" panose="020B0604020202020204" pitchFamily="34" charset="0"/>
                <a:sym typeface="Symbol" panose="05050102010706020507" pitchFamily="18" charset="2"/>
              </a:rPr>
              <a:t> &lt; 12 v t[city]=‘Mumbai’</a:t>
            </a:r>
            <a:r>
              <a:rPr lang="en-IN" sz="1600" b="1" dirty="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a:t>
            </a:r>
            <a:endParaRPr lang="en-IN" sz="1600" dirty="0" smtClean="0"/>
          </a:p>
          <a:p>
            <a:pPr>
              <a:buFont typeface="+mj-lt"/>
              <a:buAutoNum type="arabicPeriod"/>
            </a:pPr>
            <a:r>
              <a:rPr lang="en-IN" sz="1600" dirty="0" smtClean="0"/>
              <a:t>Give information of all the sales person from Mumbai whose commission are less than 12.</a:t>
            </a:r>
          </a:p>
          <a:p>
            <a:pPr marL="0" indent="0">
              <a:buNone/>
            </a:pPr>
            <a:r>
              <a:rPr lang="en-IN" sz="1600" b="1" dirty="0" smtClean="0">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t | t</a:t>
            </a:r>
            <a:r>
              <a:rPr lang="en-IN" sz="1600" b="1" dirty="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sales_person</a:t>
            </a:r>
            <a:r>
              <a:rPr lang="en-IN" sz="1600" b="1" dirty="0">
                <a:latin typeface="Arial" panose="020B0604020202020204" pitchFamily="34" charset="0"/>
                <a:cs typeface="Arial" panose="020B0604020202020204" pitchFamily="34" charset="0"/>
                <a:sym typeface="Symbol" panose="05050102010706020507" pitchFamily="18" charset="2"/>
              </a:rPr>
              <a:t> ^ </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t[</a:t>
            </a:r>
            <a:r>
              <a:rPr lang="en-IN" sz="1600" b="1" dirty="0" err="1">
                <a:solidFill>
                  <a:srgbClr val="FF0000"/>
                </a:solidFill>
                <a:latin typeface="Arial" panose="020B0604020202020204" pitchFamily="34" charset="0"/>
                <a:cs typeface="Arial" panose="020B0604020202020204" pitchFamily="34" charset="0"/>
                <a:sym typeface="Symbol" panose="05050102010706020507" pitchFamily="18" charset="2"/>
              </a:rPr>
              <a:t>comm</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a:t>
            </a:r>
            <a:r>
              <a:rPr lang="en-IN" sz="1600" b="1" dirty="0">
                <a:latin typeface="Arial" panose="020B0604020202020204" pitchFamily="34" charset="0"/>
                <a:cs typeface="Arial" panose="020B0604020202020204" pitchFamily="34" charset="0"/>
                <a:sym typeface="Symbol" panose="05050102010706020507" pitchFamily="18" charset="2"/>
              </a:rPr>
              <a:t> &lt; 12 </a:t>
            </a:r>
            <a:r>
              <a:rPr lang="en-IN" sz="1600" b="1" dirty="0" smtClean="0">
                <a:latin typeface="Arial" panose="020B0604020202020204" pitchFamily="34" charset="0"/>
                <a:cs typeface="Arial" panose="020B0604020202020204" pitchFamily="34" charset="0"/>
                <a:sym typeface="Symbol" panose="05050102010706020507" pitchFamily="18" charset="2"/>
              </a:rPr>
              <a:t>^ </a:t>
            </a:r>
            <a:r>
              <a:rPr lang="en-IN" sz="1600" b="1" dirty="0">
                <a:latin typeface="Arial" panose="020B0604020202020204" pitchFamily="34" charset="0"/>
                <a:cs typeface="Arial" panose="020B0604020202020204" pitchFamily="34" charset="0"/>
                <a:sym typeface="Symbol" panose="05050102010706020507" pitchFamily="18" charset="2"/>
              </a:rPr>
              <a:t>t[city]=‘Mumbai’</a:t>
            </a:r>
            <a:r>
              <a:rPr lang="en-IN" sz="1600" b="1" dirty="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a:t>
            </a:r>
          </a:p>
          <a:p>
            <a:pPr marL="0" indent="0">
              <a:buNone/>
            </a:pPr>
            <a:endParaRPr lang="en-IN" sz="1600" dirty="0"/>
          </a:p>
          <a:p>
            <a:pPr marL="0" indent="0">
              <a:buNone/>
            </a:pPr>
            <a:endParaRPr lang="en-IN" sz="1600" dirty="0"/>
          </a:p>
          <a:p>
            <a:pPr marL="0" indent="0">
              <a:buNone/>
            </a:pPr>
            <a:endParaRPr lang="en-IN" sz="1800" dirty="0"/>
          </a:p>
          <a:p>
            <a:pPr marL="0" indent="0">
              <a:buNone/>
            </a:pPr>
            <a:endParaRPr lang="en-IN" sz="1800" dirty="0"/>
          </a:p>
        </p:txBody>
      </p:sp>
    </p:spTree>
    <p:extLst>
      <p:ext uri="{BB962C8B-B14F-4D97-AF65-F5344CB8AC3E}">
        <p14:creationId xmlns:p14="http://schemas.microsoft.com/office/powerpoint/2010/main" val="24375873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5278" y="584075"/>
            <a:ext cx="8138597" cy="4903787"/>
          </a:xfrm>
        </p:spPr>
        <p:txBody>
          <a:bodyPr/>
          <a:lstStyle/>
          <a:p>
            <a:pPr>
              <a:lnSpc>
                <a:spcPct val="70000"/>
              </a:lnSpc>
              <a:buFont typeface="Monotype Sorts" pitchFamily="2" charset="2"/>
              <a:buNone/>
            </a:pPr>
            <a:r>
              <a:rPr lang="en-US" altLang="en-US" sz="1800" b="1" dirty="0">
                <a:solidFill>
                  <a:srgbClr val="FF0000"/>
                </a:solidFill>
                <a:latin typeface="Arial" panose="020B0604020202020204" pitchFamily="34" charset="0"/>
                <a:cs typeface="Arial" panose="020B0604020202020204" pitchFamily="34" charset="0"/>
              </a:rPr>
              <a:t>branch</a:t>
            </a:r>
            <a:r>
              <a:rPr lang="en-US" altLang="en-US" sz="1800" dirty="0">
                <a:solidFill>
                  <a:srgbClr val="FF0000"/>
                </a:solidFill>
                <a:latin typeface="Arial" panose="020B0604020202020204" pitchFamily="34" charset="0"/>
                <a:cs typeface="Arial" panose="020B0604020202020204" pitchFamily="34" charset="0"/>
              </a:rPr>
              <a:t> (branch-name, branch-city, assets)</a:t>
            </a:r>
          </a:p>
          <a:p>
            <a:pPr>
              <a:lnSpc>
                <a:spcPct val="70000"/>
              </a:lnSpc>
              <a:buFont typeface="Monotype Sorts" pitchFamily="2" charset="2"/>
              <a:buNone/>
            </a:pPr>
            <a:r>
              <a:rPr lang="en-US" altLang="en-US" sz="1800" b="1" dirty="0">
                <a:latin typeface="Arial" panose="020B0604020202020204" pitchFamily="34" charset="0"/>
                <a:cs typeface="Arial" panose="020B0604020202020204" pitchFamily="34" charset="0"/>
              </a:rPr>
              <a:t>customer </a:t>
            </a:r>
            <a:r>
              <a:rPr lang="en-US" altLang="en-US" sz="1800" dirty="0">
                <a:latin typeface="Arial" panose="020B0604020202020204" pitchFamily="34" charset="0"/>
                <a:cs typeface="Arial" panose="020B0604020202020204" pitchFamily="34" charset="0"/>
              </a:rPr>
              <a:t>(customer-name, customer-street, customer-only)</a:t>
            </a:r>
          </a:p>
          <a:p>
            <a:pPr>
              <a:lnSpc>
                <a:spcPct val="70000"/>
              </a:lnSpc>
              <a:buFont typeface="Monotype Sorts" pitchFamily="2" charset="2"/>
              <a:buNone/>
            </a:pPr>
            <a:r>
              <a:rPr lang="en-US" altLang="en-US" sz="1800" b="1" dirty="0">
                <a:solidFill>
                  <a:srgbClr val="FF0000"/>
                </a:solidFill>
                <a:latin typeface="Arial" panose="020B0604020202020204" pitchFamily="34" charset="0"/>
                <a:cs typeface="Arial" panose="020B0604020202020204" pitchFamily="34" charset="0"/>
              </a:rPr>
              <a:t>account </a:t>
            </a:r>
            <a:r>
              <a:rPr lang="en-US" altLang="en-US" sz="1800" dirty="0">
                <a:solidFill>
                  <a:srgbClr val="FF0000"/>
                </a:solidFill>
                <a:latin typeface="Arial" panose="020B0604020202020204" pitchFamily="34" charset="0"/>
                <a:cs typeface="Arial" panose="020B0604020202020204" pitchFamily="34" charset="0"/>
              </a:rPr>
              <a:t>(account-number, branch-name, balance)</a:t>
            </a:r>
          </a:p>
          <a:p>
            <a:pPr>
              <a:lnSpc>
                <a:spcPct val="70000"/>
              </a:lnSpc>
              <a:buFont typeface="Monotype Sorts" pitchFamily="2" charset="2"/>
              <a:buNone/>
            </a:pPr>
            <a:r>
              <a:rPr lang="en-US" altLang="en-US" sz="1800" b="1" dirty="0">
                <a:latin typeface="Arial" panose="020B0604020202020204" pitchFamily="34" charset="0"/>
                <a:cs typeface="Arial" panose="020B0604020202020204" pitchFamily="34" charset="0"/>
              </a:rPr>
              <a:t>loan</a:t>
            </a:r>
            <a:r>
              <a:rPr lang="en-US" altLang="en-US" sz="1800" dirty="0">
                <a:latin typeface="Arial" panose="020B0604020202020204" pitchFamily="34" charset="0"/>
                <a:cs typeface="Arial" panose="020B0604020202020204" pitchFamily="34" charset="0"/>
              </a:rPr>
              <a:t> (loan-number, branch-name, amount)</a:t>
            </a:r>
          </a:p>
          <a:p>
            <a:pPr>
              <a:lnSpc>
                <a:spcPct val="70000"/>
              </a:lnSpc>
              <a:buFont typeface="Monotype Sorts" pitchFamily="2" charset="2"/>
              <a:buNone/>
            </a:pPr>
            <a:r>
              <a:rPr lang="en-US" altLang="en-US" sz="1800" b="1" dirty="0">
                <a:solidFill>
                  <a:srgbClr val="FF0000"/>
                </a:solidFill>
                <a:latin typeface="Arial" panose="020B0604020202020204" pitchFamily="34" charset="0"/>
                <a:cs typeface="Arial" panose="020B0604020202020204" pitchFamily="34" charset="0"/>
              </a:rPr>
              <a:t>depositor </a:t>
            </a:r>
            <a:r>
              <a:rPr lang="en-US" altLang="en-US" sz="1800" dirty="0">
                <a:solidFill>
                  <a:srgbClr val="FF0000"/>
                </a:solidFill>
                <a:latin typeface="Arial" panose="020B0604020202020204" pitchFamily="34" charset="0"/>
                <a:cs typeface="Arial" panose="020B0604020202020204" pitchFamily="34" charset="0"/>
              </a:rPr>
              <a:t>(customer-name, account-number)</a:t>
            </a:r>
          </a:p>
          <a:p>
            <a:pPr>
              <a:lnSpc>
                <a:spcPct val="70000"/>
              </a:lnSpc>
              <a:buFont typeface="Monotype Sorts" pitchFamily="2" charset="2"/>
              <a:buNone/>
            </a:pPr>
            <a:r>
              <a:rPr lang="en-US" altLang="en-US" sz="1800" b="1" dirty="0">
                <a:latin typeface="Arial" panose="020B0604020202020204" pitchFamily="34" charset="0"/>
                <a:cs typeface="Arial" panose="020B0604020202020204" pitchFamily="34" charset="0"/>
              </a:rPr>
              <a:t>borrower</a:t>
            </a:r>
            <a:r>
              <a:rPr lang="en-US" altLang="en-US" sz="1800" dirty="0">
                <a:latin typeface="Arial" panose="020B0604020202020204" pitchFamily="34" charset="0"/>
                <a:cs typeface="Arial" panose="020B0604020202020204" pitchFamily="34" charset="0"/>
              </a:rPr>
              <a:t> (customer-name, loan-number</a:t>
            </a:r>
            <a:r>
              <a:rPr lang="en-US" altLang="en-US" sz="1800" dirty="0" smtClean="0">
                <a:latin typeface="Arial" panose="020B0604020202020204" pitchFamily="34" charset="0"/>
                <a:cs typeface="Arial" panose="020B0604020202020204" pitchFamily="34" charset="0"/>
              </a:rPr>
              <a:t>)</a:t>
            </a:r>
          </a:p>
          <a:p>
            <a:pPr>
              <a:lnSpc>
                <a:spcPct val="70000"/>
              </a:lnSpc>
              <a:buFont typeface="Monotype Sorts" pitchFamily="2" charset="2"/>
              <a:buNone/>
            </a:pPr>
            <a:endParaRPr lang="en-US" altLang="en-US" sz="1800" dirty="0">
              <a:latin typeface="Arial" panose="020B0604020202020204" pitchFamily="34" charset="0"/>
              <a:cs typeface="Arial" panose="020B0604020202020204" pitchFamily="34" charset="0"/>
            </a:endParaRPr>
          </a:p>
          <a:p>
            <a:pPr>
              <a:lnSpc>
                <a:spcPct val="70000"/>
              </a:lnSpc>
            </a:pPr>
            <a:r>
              <a:rPr lang="en-US" altLang="en-US" sz="1400" dirty="0" smtClean="0">
                <a:latin typeface="Arial" panose="020B0604020202020204" pitchFamily="34" charset="0"/>
                <a:cs typeface="Arial" panose="020B0604020202020204" pitchFamily="34" charset="0"/>
              </a:rPr>
              <a:t>List name of branches in the bank.</a:t>
            </a:r>
          </a:p>
          <a:p>
            <a:pPr marL="0" indent="0">
              <a:lnSpc>
                <a:spcPct val="70000"/>
              </a:lnSpc>
              <a:buNone/>
            </a:pPr>
            <a:r>
              <a:rPr lang="en-US" altLang="en-US" sz="1400" dirty="0">
                <a:latin typeface="Arial" panose="020B0604020202020204" pitchFamily="34" charset="0"/>
                <a:cs typeface="Arial" panose="020B0604020202020204" pitchFamily="34" charset="0"/>
              </a:rPr>
              <a:t> </a:t>
            </a:r>
            <a:r>
              <a:rPr lang="en-US" altLang="en-US" sz="1400" dirty="0" smtClean="0">
                <a:latin typeface="Arial" panose="020B0604020202020204" pitchFamily="34" charset="0"/>
                <a:cs typeface="Arial" panose="020B0604020202020204" pitchFamily="34" charset="0"/>
              </a:rPr>
              <a:t>           </a:t>
            </a:r>
            <a:r>
              <a:rPr lang="en-IN" sz="1400" b="1" dirty="0" smtClean="0">
                <a:latin typeface="Arial" panose="020B0604020202020204" pitchFamily="34" charset="0"/>
                <a:cs typeface="Arial" panose="020B0604020202020204" pitchFamily="34" charset="0"/>
              </a:rPr>
              <a:t>{ t[branch-name] </a:t>
            </a:r>
            <a:r>
              <a:rPr lang="en-IN" sz="1400" b="1" dirty="0">
                <a:latin typeface="Arial" panose="020B0604020202020204" pitchFamily="34" charset="0"/>
                <a:cs typeface="Arial" panose="020B0604020202020204" pitchFamily="34" charset="0"/>
              </a:rPr>
              <a:t>| t</a:t>
            </a:r>
            <a:r>
              <a:rPr lang="en-IN" sz="1400" b="1" dirty="0">
                <a:latin typeface="Arial" panose="020B0604020202020204" pitchFamily="34" charset="0"/>
                <a:cs typeface="Arial" panose="020B0604020202020204" pitchFamily="34" charset="0"/>
                <a:sym typeface="Symbol" panose="05050102010706020507" pitchFamily="18" charset="2"/>
              </a:rPr>
              <a:t> </a:t>
            </a:r>
            <a:r>
              <a:rPr lang="en-IN" sz="1400" b="1" dirty="0" smtClean="0">
                <a:latin typeface="Arial" panose="020B0604020202020204" pitchFamily="34" charset="0"/>
                <a:cs typeface="Arial" panose="020B0604020202020204" pitchFamily="34" charset="0"/>
                <a:sym typeface="Symbol" panose="05050102010706020507" pitchFamily="18" charset="2"/>
              </a:rPr>
              <a:t>branch</a:t>
            </a:r>
            <a:r>
              <a:rPr lang="en-IN" sz="1400" b="1" dirty="0" smtClean="0">
                <a:latin typeface="Arial" panose="020B0604020202020204" pitchFamily="34" charset="0"/>
                <a:cs typeface="Arial" panose="020B0604020202020204" pitchFamily="34" charset="0"/>
              </a:rPr>
              <a:t> }</a:t>
            </a:r>
          </a:p>
          <a:p>
            <a:pPr marL="0" indent="0">
              <a:lnSpc>
                <a:spcPct val="70000"/>
              </a:lnSpc>
              <a:buNone/>
            </a:pPr>
            <a:endParaRPr lang="en-US" altLang="en-US" sz="1400" dirty="0" smtClean="0">
              <a:latin typeface="Arial" panose="020B0604020202020204" pitchFamily="34" charset="0"/>
              <a:cs typeface="Arial" panose="020B0604020202020204" pitchFamily="34" charset="0"/>
            </a:endParaRPr>
          </a:p>
          <a:p>
            <a:pPr>
              <a:lnSpc>
                <a:spcPct val="70000"/>
              </a:lnSpc>
            </a:pPr>
            <a:r>
              <a:rPr lang="en-US" altLang="en-US" sz="1400" dirty="0" smtClean="0">
                <a:latin typeface="Arial" panose="020B0604020202020204" pitchFamily="34" charset="0"/>
                <a:cs typeface="Arial" panose="020B0604020202020204" pitchFamily="34" charset="0"/>
              </a:rPr>
              <a:t>Find names of all branches where asset is more than Rs. 25000.</a:t>
            </a:r>
          </a:p>
          <a:p>
            <a:pPr marL="0" indent="0">
              <a:lnSpc>
                <a:spcPct val="70000"/>
              </a:lnSpc>
              <a:buNone/>
            </a:pPr>
            <a:r>
              <a:rPr lang="en-IN" sz="1400" b="1" dirty="0" smtClean="0">
                <a:latin typeface="Arial" panose="020B0604020202020204" pitchFamily="34" charset="0"/>
                <a:cs typeface="Arial" panose="020B0604020202020204" pitchFamily="34" charset="0"/>
              </a:rPr>
              <a:t>            { </a:t>
            </a:r>
            <a:r>
              <a:rPr lang="en-IN" sz="1400" b="1" dirty="0">
                <a:latin typeface="Arial" panose="020B0604020202020204" pitchFamily="34" charset="0"/>
                <a:cs typeface="Arial" panose="020B0604020202020204" pitchFamily="34" charset="0"/>
              </a:rPr>
              <a:t>t[branch-name] | t</a:t>
            </a:r>
            <a:r>
              <a:rPr lang="en-IN" sz="1400" b="1" dirty="0">
                <a:latin typeface="Arial" panose="020B0604020202020204" pitchFamily="34" charset="0"/>
                <a:cs typeface="Arial" panose="020B0604020202020204" pitchFamily="34" charset="0"/>
                <a:sym typeface="Symbol" panose="05050102010706020507" pitchFamily="18" charset="2"/>
              </a:rPr>
              <a:t> </a:t>
            </a:r>
            <a:r>
              <a:rPr lang="en-IN" sz="1400" b="1" dirty="0" smtClean="0">
                <a:latin typeface="Arial" panose="020B0604020202020204" pitchFamily="34" charset="0"/>
                <a:cs typeface="Arial" panose="020B0604020202020204" pitchFamily="34" charset="0"/>
                <a:sym typeface="Symbol" panose="05050102010706020507" pitchFamily="18" charset="2"/>
              </a:rPr>
              <a:t>branch ^ t[assets]&gt;25000</a:t>
            </a:r>
            <a:r>
              <a:rPr lang="en-IN" sz="1400" b="1" dirty="0" smtClean="0">
                <a:latin typeface="Arial" panose="020B0604020202020204" pitchFamily="34" charset="0"/>
                <a:cs typeface="Arial" panose="020B0604020202020204" pitchFamily="34" charset="0"/>
              </a:rPr>
              <a:t> }</a:t>
            </a:r>
          </a:p>
          <a:p>
            <a:pPr marL="0" indent="0">
              <a:lnSpc>
                <a:spcPct val="70000"/>
              </a:lnSpc>
              <a:buNone/>
            </a:pPr>
            <a:endParaRPr lang="en-IN" sz="1400" b="1" dirty="0">
              <a:latin typeface="Arial" panose="020B0604020202020204" pitchFamily="34" charset="0"/>
              <a:cs typeface="Arial" panose="020B0604020202020204" pitchFamily="34" charset="0"/>
            </a:endParaRPr>
          </a:p>
          <a:p>
            <a:pPr>
              <a:lnSpc>
                <a:spcPct val="70000"/>
              </a:lnSpc>
            </a:pPr>
            <a:r>
              <a:rPr lang="en-US" altLang="en-US" sz="1400" dirty="0" smtClean="0">
                <a:latin typeface="Arial" panose="020B0604020202020204" pitchFamily="34" charset="0"/>
                <a:cs typeface="Arial" panose="020B0604020202020204" pitchFamily="34" charset="0"/>
              </a:rPr>
              <a:t>List the name of all the customers who have an account with balance greater than Rs 5000.</a:t>
            </a:r>
          </a:p>
          <a:p>
            <a:pPr marL="0" indent="0">
              <a:lnSpc>
                <a:spcPct val="70000"/>
              </a:lnSpc>
              <a:buNone/>
            </a:pPr>
            <a:r>
              <a:rPr lang="en-IN" sz="1400" b="1" dirty="0">
                <a:latin typeface="Arial" panose="020B0604020202020204" pitchFamily="34" charset="0"/>
                <a:cs typeface="Arial" panose="020B0604020202020204" pitchFamily="34" charset="0"/>
              </a:rPr>
              <a:t>{ </a:t>
            </a:r>
            <a:r>
              <a:rPr lang="en-IN" sz="1400" b="1" dirty="0" smtClean="0">
                <a:latin typeface="Arial" panose="020B0604020202020204" pitchFamily="34" charset="0"/>
                <a:cs typeface="Arial" panose="020B0604020202020204" pitchFamily="34" charset="0"/>
              </a:rPr>
              <a:t>t| </a:t>
            </a:r>
            <a:r>
              <a:rPr lang="en-US" altLang="en-US" sz="1400" b="1" dirty="0">
                <a:latin typeface="Arial" panose="020B0604020202020204" pitchFamily="34" charset="0"/>
                <a:cs typeface="Arial" panose="020B0604020202020204" pitchFamily="34" charset="0"/>
                <a:sym typeface="Symbol" panose="05050102010706020507" pitchFamily="18" charset="2"/>
              </a:rPr>
              <a:t> </a:t>
            </a:r>
            <a:r>
              <a:rPr lang="en-IN" sz="1400" b="1" dirty="0" smtClean="0">
                <a:latin typeface="Arial" panose="020B0604020202020204" pitchFamily="34" charset="0"/>
                <a:cs typeface="Arial" panose="020B0604020202020204" pitchFamily="34" charset="0"/>
                <a:sym typeface="Symbol" panose="05050102010706020507" pitchFamily="18" charset="2"/>
              </a:rPr>
              <a:t>d depositor ^</a:t>
            </a:r>
            <a:r>
              <a:rPr lang="en-IN" sz="1400" b="1" dirty="0" smtClean="0">
                <a:latin typeface="Arial" panose="020B0604020202020204" pitchFamily="34" charset="0"/>
                <a:cs typeface="Arial" panose="020B0604020202020204" pitchFamily="34" charset="0"/>
              </a:rPr>
              <a:t> </a:t>
            </a:r>
            <a:r>
              <a:rPr lang="en-US" altLang="en-US" sz="1400" b="1" dirty="0">
                <a:latin typeface="Arial" panose="020B0604020202020204" pitchFamily="34" charset="0"/>
                <a:cs typeface="Arial" panose="020B0604020202020204" pitchFamily="34" charset="0"/>
                <a:sym typeface="Symbol" panose="05050102010706020507" pitchFamily="18" charset="2"/>
              </a:rPr>
              <a:t> </a:t>
            </a:r>
            <a:r>
              <a:rPr lang="en-IN" sz="1400" b="1" dirty="0" smtClean="0">
                <a:latin typeface="Arial" panose="020B0604020202020204" pitchFamily="34" charset="0"/>
                <a:cs typeface="Arial" panose="020B0604020202020204" pitchFamily="34" charset="0"/>
              </a:rPr>
              <a:t>a</a:t>
            </a:r>
            <a:r>
              <a:rPr lang="en-IN" sz="1400" b="1" dirty="0" smtClean="0">
                <a:latin typeface="Arial" panose="020B0604020202020204" pitchFamily="34" charset="0"/>
                <a:cs typeface="Arial" panose="020B0604020202020204" pitchFamily="34" charset="0"/>
                <a:sym typeface="Symbol" panose="05050102010706020507" pitchFamily="18" charset="2"/>
              </a:rPr>
              <a:t> account </a:t>
            </a:r>
            <a:r>
              <a:rPr lang="en-IN" sz="1400" b="1" dirty="0" smtClean="0">
                <a:latin typeface="Arial" panose="020B0604020202020204" pitchFamily="34" charset="0"/>
                <a:cs typeface="Arial" panose="020B0604020202020204" pitchFamily="34" charset="0"/>
                <a:sym typeface="Symbol" panose="05050102010706020507" pitchFamily="18" charset="2"/>
              </a:rPr>
              <a:t>^</a:t>
            </a:r>
            <a:r>
              <a:rPr lang="en-IN" sz="1400" b="1" dirty="0" smtClean="0">
                <a:solidFill>
                  <a:srgbClr val="FF0000"/>
                </a:solidFill>
                <a:latin typeface="Arial" panose="020B0604020202020204" pitchFamily="34" charset="0"/>
                <a:cs typeface="Arial" panose="020B0604020202020204" pitchFamily="34" charset="0"/>
                <a:sym typeface="Symbol" panose="05050102010706020507" pitchFamily="18" charset="2"/>
              </a:rPr>
              <a:t>d[account-number</a:t>
            </a:r>
            <a:r>
              <a:rPr lang="en-IN" sz="1400" b="1" dirty="0" smtClean="0">
                <a:solidFill>
                  <a:srgbClr val="FF0000"/>
                </a:solidFill>
                <a:latin typeface="Arial" panose="020B0604020202020204" pitchFamily="34" charset="0"/>
                <a:cs typeface="Arial" panose="020B0604020202020204" pitchFamily="34" charset="0"/>
                <a:sym typeface="Symbol" panose="05050102010706020507" pitchFamily="18" charset="2"/>
              </a:rPr>
              <a:t>]=a[account-number</a:t>
            </a:r>
            <a:r>
              <a:rPr lang="en-IN" sz="1400" b="1" dirty="0" smtClean="0">
                <a:solidFill>
                  <a:srgbClr val="FF0000"/>
                </a:solidFill>
                <a:latin typeface="Arial" panose="020B0604020202020204" pitchFamily="34" charset="0"/>
                <a:cs typeface="Arial" panose="020B0604020202020204" pitchFamily="34" charset="0"/>
                <a:sym typeface="Symbol" panose="05050102010706020507" pitchFamily="18" charset="2"/>
              </a:rPr>
              <a:t>] </a:t>
            </a:r>
            <a:r>
              <a:rPr lang="en-IN" sz="1400" b="1" dirty="0" smtClean="0">
                <a:latin typeface="Arial" panose="020B0604020202020204" pitchFamily="34" charset="0"/>
                <a:cs typeface="Arial" panose="020B0604020202020204" pitchFamily="34" charset="0"/>
                <a:sym typeface="Symbol" panose="05050102010706020507" pitchFamily="18" charset="2"/>
              </a:rPr>
              <a:t>^ </a:t>
            </a:r>
            <a:r>
              <a:rPr lang="en-IN" sz="1400" b="1" dirty="0">
                <a:solidFill>
                  <a:srgbClr val="FF0000"/>
                </a:solidFill>
                <a:latin typeface="Arial" panose="020B0604020202020204" pitchFamily="34" charset="0"/>
                <a:cs typeface="Arial" panose="020B0604020202020204" pitchFamily="34" charset="0"/>
                <a:sym typeface="Symbol" panose="05050102010706020507" pitchFamily="18" charset="2"/>
              </a:rPr>
              <a:t>a</a:t>
            </a:r>
            <a:r>
              <a:rPr lang="en-IN" sz="1400" b="1" dirty="0" smtClean="0">
                <a:solidFill>
                  <a:srgbClr val="FF0000"/>
                </a:solidFill>
                <a:latin typeface="Arial" panose="020B0604020202020204" pitchFamily="34" charset="0"/>
                <a:cs typeface="Arial" panose="020B0604020202020204" pitchFamily="34" charset="0"/>
                <a:sym typeface="Symbol" panose="05050102010706020507" pitchFamily="18" charset="2"/>
              </a:rPr>
              <a:t>[balance]&gt;</a:t>
            </a:r>
            <a:r>
              <a:rPr lang="en-IN" sz="1400" b="1" dirty="0" smtClean="0">
                <a:solidFill>
                  <a:srgbClr val="FF0000"/>
                </a:solidFill>
                <a:latin typeface="Arial" panose="020B0604020202020204" pitchFamily="34" charset="0"/>
                <a:cs typeface="Arial" panose="020B0604020202020204" pitchFamily="34" charset="0"/>
                <a:sym typeface="Symbol" panose="05050102010706020507" pitchFamily="18" charset="2"/>
              </a:rPr>
              <a:t>5000^</a:t>
            </a:r>
            <a:r>
              <a:rPr lang="en-IN" sz="1400" b="1" dirty="0">
                <a:latin typeface="Arial" panose="020B0604020202020204" pitchFamily="34" charset="0"/>
                <a:cs typeface="Arial" panose="020B0604020202020204" pitchFamily="34" charset="0"/>
              </a:rPr>
              <a:t> </a:t>
            </a:r>
            <a:r>
              <a:rPr lang="en-IN" sz="1400" b="1" dirty="0" smtClean="0">
                <a:solidFill>
                  <a:srgbClr val="00B050"/>
                </a:solidFill>
                <a:latin typeface="Arial" panose="020B0604020202020204" pitchFamily="34" charset="0"/>
                <a:cs typeface="Arial" panose="020B0604020202020204" pitchFamily="34" charset="0"/>
              </a:rPr>
              <a:t>t[customer-name]=</a:t>
            </a:r>
            <a:r>
              <a:rPr lang="en-IN" sz="1400" b="1" dirty="0">
                <a:solidFill>
                  <a:srgbClr val="00B050"/>
                </a:solidFill>
                <a:latin typeface="Arial" panose="020B0604020202020204" pitchFamily="34" charset="0"/>
                <a:cs typeface="Arial" panose="020B0604020202020204" pitchFamily="34" charset="0"/>
              </a:rPr>
              <a:t> d[customer-name]</a:t>
            </a:r>
            <a:r>
              <a:rPr lang="en-IN" sz="1400" b="1" dirty="0" smtClean="0">
                <a:solidFill>
                  <a:srgbClr val="00B050"/>
                </a:solidFill>
                <a:latin typeface="Arial" panose="020B0604020202020204" pitchFamily="34" charset="0"/>
                <a:cs typeface="Arial" panose="020B0604020202020204" pitchFamily="34" charset="0"/>
              </a:rPr>
              <a:t> </a:t>
            </a:r>
            <a:r>
              <a:rPr lang="en-IN" sz="1400" b="1" dirty="0">
                <a:latin typeface="Arial" panose="020B0604020202020204" pitchFamily="34" charset="0"/>
                <a:cs typeface="Arial" panose="020B0604020202020204" pitchFamily="34" charset="0"/>
              </a:rPr>
              <a:t>}</a:t>
            </a:r>
            <a:endParaRPr lang="en-IN" sz="1400" b="1" dirty="0">
              <a:latin typeface="Arial" panose="020B0604020202020204" pitchFamily="34" charset="0"/>
              <a:cs typeface="Arial" panose="020B0604020202020204" pitchFamily="34" charset="0"/>
            </a:endParaRPr>
          </a:p>
          <a:p>
            <a:pPr marL="0" indent="0">
              <a:lnSpc>
                <a:spcPct val="70000"/>
              </a:lnSpc>
              <a:buNone/>
            </a:pPr>
            <a:endParaRPr lang="en-US" altLang="en-US" sz="1400" dirty="0" smtClean="0">
              <a:latin typeface="Arial" panose="020B0604020202020204" pitchFamily="34" charset="0"/>
              <a:cs typeface="Arial" panose="020B0604020202020204" pitchFamily="34" charset="0"/>
            </a:endParaRPr>
          </a:p>
          <a:p>
            <a:pPr>
              <a:lnSpc>
                <a:spcPct val="70000"/>
              </a:lnSpc>
            </a:pPr>
            <a:r>
              <a:rPr lang="en-US" altLang="en-US" sz="1400" dirty="0" smtClean="0">
                <a:latin typeface="Arial" panose="020B0604020202020204" pitchFamily="34" charset="0"/>
                <a:cs typeface="Arial" panose="020B0604020202020204" pitchFamily="34" charset="0"/>
              </a:rPr>
              <a:t>Find name of all the customers who have deposit in every branch located at </a:t>
            </a:r>
            <a:r>
              <a:rPr lang="en-US" altLang="en-US" sz="1400" dirty="0" err="1" smtClean="0">
                <a:latin typeface="Arial" panose="020B0604020202020204" pitchFamily="34" charset="0"/>
                <a:cs typeface="Arial" panose="020B0604020202020204" pitchFamily="34" charset="0"/>
              </a:rPr>
              <a:t>miami</a:t>
            </a:r>
            <a:r>
              <a:rPr lang="en-US" altLang="en-US" sz="1400" dirty="0" smtClean="0">
                <a:latin typeface="Arial" panose="020B0604020202020204" pitchFamily="34" charset="0"/>
                <a:cs typeface="Arial" panose="020B0604020202020204" pitchFamily="34" charset="0"/>
              </a:rPr>
              <a:t>.</a:t>
            </a:r>
          </a:p>
          <a:p>
            <a:pPr marL="0" indent="0">
              <a:lnSpc>
                <a:spcPct val="70000"/>
              </a:lnSpc>
              <a:buNone/>
            </a:pPr>
            <a:r>
              <a:rPr lang="en-IN" sz="1400" b="1" dirty="0">
                <a:latin typeface="Arial" panose="020B0604020202020204" pitchFamily="34" charset="0"/>
                <a:cs typeface="Arial" panose="020B0604020202020204" pitchFamily="34" charset="0"/>
              </a:rPr>
              <a:t>{ </a:t>
            </a:r>
            <a:r>
              <a:rPr lang="en-IN" sz="1400" b="1" dirty="0" smtClean="0">
                <a:latin typeface="Arial" panose="020B0604020202020204" pitchFamily="34" charset="0"/>
                <a:cs typeface="Arial" panose="020B0604020202020204" pitchFamily="34" charset="0"/>
              </a:rPr>
              <a:t>t </a:t>
            </a:r>
            <a:r>
              <a:rPr lang="en-IN" sz="1400" b="1" dirty="0" smtClean="0">
                <a:latin typeface="Arial" panose="020B0604020202020204" pitchFamily="34" charset="0"/>
                <a:cs typeface="Arial" panose="020B0604020202020204" pitchFamily="34" charset="0"/>
              </a:rPr>
              <a:t>|</a:t>
            </a:r>
            <a:r>
              <a:rPr lang="en-US" altLang="en-US" sz="1400" b="1" dirty="0">
                <a:latin typeface="Arial" panose="020B0604020202020204" pitchFamily="34" charset="0"/>
                <a:cs typeface="Arial" panose="020B0604020202020204" pitchFamily="34" charset="0"/>
                <a:sym typeface="Symbol" panose="05050102010706020507" pitchFamily="18" charset="2"/>
              </a:rPr>
              <a:t>  </a:t>
            </a:r>
            <a:r>
              <a:rPr lang="en-IN" sz="1400" b="1" dirty="0" smtClean="0">
                <a:latin typeface="Arial" panose="020B0604020202020204" pitchFamily="34" charset="0"/>
                <a:cs typeface="Arial" panose="020B0604020202020204" pitchFamily="34" charset="0"/>
                <a:sym typeface="Symbol" panose="05050102010706020507" pitchFamily="18" charset="2"/>
              </a:rPr>
              <a:t>d depositor^ </a:t>
            </a:r>
            <a:r>
              <a:rPr lang="en-US" altLang="en-US" sz="1400" b="1" dirty="0" smtClean="0">
                <a:latin typeface="Arial" panose="020B0604020202020204" pitchFamily="34" charset="0"/>
                <a:cs typeface="Arial" panose="020B0604020202020204" pitchFamily="34" charset="0"/>
                <a:sym typeface="Symbol" panose="05050102010706020507" pitchFamily="18" charset="2"/>
              </a:rPr>
              <a:t> a</a:t>
            </a:r>
            <a:r>
              <a:rPr lang="en-IN" sz="1400" b="1" dirty="0" smtClean="0">
                <a:latin typeface="Arial" panose="020B0604020202020204" pitchFamily="34" charset="0"/>
                <a:cs typeface="Arial" panose="020B0604020202020204" pitchFamily="34" charset="0"/>
                <a:sym typeface="Symbol" panose="05050102010706020507" pitchFamily="18" charset="2"/>
              </a:rPr>
              <a:t> account ^(d[account-number]=a[account-number])^</a:t>
            </a:r>
            <a:r>
              <a:rPr lang="en-US" altLang="en-US" sz="1400" b="1" dirty="0">
                <a:latin typeface="Arial" panose="020B0604020202020204" pitchFamily="34" charset="0"/>
                <a:cs typeface="Arial" panose="020B0604020202020204" pitchFamily="34" charset="0"/>
                <a:sym typeface="Symbol" panose="05050102010706020507" pitchFamily="18" charset="2"/>
              </a:rPr>
              <a:t> </a:t>
            </a:r>
            <a:r>
              <a:rPr lang="en-US" altLang="en-US" sz="1400" dirty="0">
                <a:latin typeface="Arial" panose="020B0604020202020204" pitchFamily="34" charset="0"/>
                <a:cs typeface="Arial" panose="020B0604020202020204" pitchFamily="34" charset="0"/>
                <a:sym typeface="Symbol" panose="05050102010706020507" pitchFamily="18" charset="2"/>
              </a:rPr>
              <a:t></a:t>
            </a:r>
            <a:r>
              <a:rPr lang="en-US" altLang="en-US" sz="1400" b="1" dirty="0" smtClean="0">
                <a:latin typeface="Arial" panose="020B0604020202020204" pitchFamily="34" charset="0"/>
                <a:cs typeface="Arial" panose="020B0604020202020204" pitchFamily="34" charset="0"/>
                <a:sym typeface="Symbol" panose="05050102010706020507" pitchFamily="18" charset="2"/>
              </a:rPr>
              <a:t> </a:t>
            </a:r>
            <a:r>
              <a:rPr lang="en-US" altLang="en-US" sz="1400" b="1" dirty="0" err="1" smtClean="0">
                <a:latin typeface="Arial" panose="020B0604020202020204" pitchFamily="34" charset="0"/>
                <a:cs typeface="Arial" panose="020B0604020202020204" pitchFamily="34" charset="0"/>
                <a:sym typeface="Symbol" panose="05050102010706020507" pitchFamily="18" charset="2"/>
              </a:rPr>
              <a:t>br</a:t>
            </a:r>
            <a:r>
              <a:rPr lang="en-IN" sz="1400" b="1" dirty="0" smtClean="0">
                <a:latin typeface="Arial" panose="020B0604020202020204" pitchFamily="34" charset="0"/>
                <a:cs typeface="Arial" panose="020B0604020202020204" pitchFamily="34" charset="0"/>
                <a:sym typeface="Symbol" panose="05050102010706020507" pitchFamily="18" charset="2"/>
              </a:rPr>
              <a:t></a:t>
            </a:r>
            <a:r>
              <a:rPr lang="en-IN" sz="1400" b="1" dirty="0">
                <a:latin typeface="Arial" panose="020B0604020202020204" pitchFamily="34" charset="0"/>
                <a:cs typeface="Arial" panose="020B0604020202020204" pitchFamily="34" charset="0"/>
                <a:sym typeface="Symbol" panose="05050102010706020507" pitchFamily="18" charset="2"/>
              </a:rPr>
              <a:t>branch</a:t>
            </a:r>
            <a:r>
              <a:rPr lang="en-IN" sz="1400" b="1" dirty="0" smtClean="0">
                <a:latin typeface="Arial" panose="020B0604020202020204" pitchFamily="34" charset="0"/>
                <a:cs typeface="Arial" panose="020B0604020202020204" pitchFamily="34" charset="0"/>
                <a:sym typeface="Symbol" panose="05050102010706020507" pitchFamily="18" charset="2"/>
              </a:rPr>
              <a:t> (</a:t>
            </a:r>
            <a:r>
              <a:rPr lang="en-IN" sz="1400" b="1" dirty="0" err="1" smtClean="0">
                <a:latin typeface="Arial" panose="020B0604020202020204" pitchFamily="34" charset="0"/>
                <a:cs typeface="Arial" panose="020B0604020202020204" pitchFamily="34" charset="0"/>
                <a:sym typeface="Symbol" panose="05050102010706020507" pitchFamily="18" charset="2"/>
              </a:rPr>
              <a:t>br</a:t>
            </a:r>
            <a:r>
              <a:rPr lang="en-IN" sz="1400" b="1" dirty="0" smtClean="0">
                <a:latin typeface="Arial" panose="020B0604020202020204" pitchFamily="34" charset="0"/>
                <a:cs typeface="Arial" panose="020B0604020202020204" pitchFamily="34" charset="0"/>
                <a:sym typeface="Symbol" panose="05050102010706020507" pitchFamily="18" charset="2"/>
              </a:rPr>
              <a:t>[branch-name]=a[branch-name]^</a:t>
            </a:r>
            <a:r>
              <a:rPr lang="en-IN" sz="1400" b="1" dirty="0" err="1" smtClean="0">
                <a:latin typeface="Arial" panose="020B0604020202020204" pitchFamily="34" charset="0"/>
                <a:cs typeface="Arial" panose="020B0604020202020204" pitchFamily="34" charset="0"/>
                <a:sym typeface="Symbol" panose="05050102010706020507" pitchFamily="18" charset="2"/>
              </a:rPr>
              <a:t>br</a:t>
            </a:r>
            <a:r>
              <a:rPr lang="en-IN" sz="1400" b="1" dirty="0" smtClean="0">
                <a:latin typeface="Arial" panose="020B0604020202020204" pitchFamily="34" charset="0"/>
                <a:cs typeface="Arial" panose="020B0604020202020204" pitchFamily="34" charset="0"/>
                <a:sym typeface="Symbol" panose="05050102010706020507" pitchFamily="18" charset="2"/>
              </a:rPr>
              <a:t>[branch-city]=‘</a:t>
            </a:r>
            <a:r>
              <a:rPr lang="en-IN" sz="1400" b="1" dirty="0" err="1" smtClean="0">
                <a:latin typeface="Arial" panose="020B0604020202020204" pitchFamily="34" charset="0"/>
                <a:cs typeface="Arial" panose="020B0604020202020204" pitchFamily="34" charset="0"/>
                <a:sym typeface="Symbol" panose="05050102010706020507" pitchFamily="18" charset="2"/>
              </a:rPr>
              <a:t>miami</a:t>
            </a:r>
            <a:r>
              <a:rPr lang="en-IN" sz="1400" b="1" dirty="0" smtClean="0">
                <a:latin typeface="Arial" panose="020B0604020202020204" pitchFamily="34" charset="0"/>
                <a:cs typeface="Arial" panose="020B0604020202020204" pitchFamily="34" charset="0"/>
                <a:sym typeface="Symbol" panose="05050102010706020507" pitchFamily="18" charset="2"/>
              </a:rPr>
              <a:t>)</a:t>
            </a:r>
          </a:p>
          <a:p>
            <a:pPr marL="0" indent="0">
              <a:lnSpc>
                <a:spcPct val="70000"/>
              </a:lnSpc>
              <a:buNone/>
            </a:pPr>
            <a:r>
              <a:rPr lang="en-IN" sz="1400" b="1" dirty="0" smtClean="0">
                <a:latin typeface="Arial" panose="020B0604020202020204" pitchFamily="34" charset="0"/>
                <a:cs typeface="Arial" panose="020B0604020202020204" pitchFamily="34" charset="0"/>
                <a:sym typeface="Symbol" panose="05050102010706020507" pitchFamily="18" charset="2"/>
              </a:rPr>
              <a:t>^</a:t>
            </a:r>
            <a:r>
              <a:rPr lang="en-IN" sz="1400" b="1" dirty="0">
                <a:latin typeface="Arial" panose="020B0604020202020204" pitchFamily="34" charset="0"/>
                <a:cs typeface="Arial" panose="020B0604020202020204" pitchFamily="34" charset="0"/>
              </a:rPr>
              <a:t> </a:t>
            </a:r>
            <a:r>
              <a:rPr lang="en-IN" sz="1400" b="1" dirty="0" smtClean="0">
                <a:solidFill>
                  <a:srgbClr val="00B050"/>
                </a:solidFill>
                <a:latin typeface="Arial" panose="020B0604020202020204" pitchFamily="34" charset="0"/>
                <a:cs typeface="Arial" panose="020B0604020202020204" pitchFamily="34" charset="0"/>
              </a:rPr>
              <a:t>t[customer-name</a:t>
            </a:r>
            <a:r>
              <a:rPr lang="en-IN" sz="1400" b="1" dirty="0">
                <a:solidFill>
                  <a:srgbClr val="00B050"/>
                </a:solidFill>
                <a:latin typeface="Arial" panose="020B0604020202020204" pitchFamily="34" charset="0"/>
                <a:cs typeface="Arial" panose="020B0604020202020204" pitchFamily="34" charset="0"/>
              </a:rPr>
              <a:t>] </a:t>
            </a:r>
            <a:r>
              <a:rPr lang="en-IN" sz="1400" b="1" dirty="0" smtClean="0">
                <a:solidFill>
                  <a:srgbClr val="00B050"/>
                </a:solidFill>
                <a:latin typeface="Arial" panose="020B0604020202020204" pitchFamily="34" charset="0"/>
                <a:cs typeface="Arial" panose="020B0604020202020204" pitchFamily="34" charset="0"/>
              </a:rPr>
              <a:t>=</a:t>
            </a:r>
            <a:r>
              <a:rPr lang="en-IN" sz="1400" b="1" dirty="0">
                <a:solidFill>
                  <a:srgbClr val="00B050"/>
                </a:solidFill>
                <a:latin typeface="Arial" panose="020B0604020202020204" pitchFamily="34" charset="0"/>
                <a:cs typeface="Arial" panose="020B0604020202020204" pitchFamily="34" charset="0"/>
              </a:rPr>
              <a:t> d[customer-name] </a:t>
            </a:r>
            <a:r>
              <a:rPr lang="en-IN" sz="1400" b="1" dirty="0" smtClean="0">
                <a:latin typeface="Arial" panose="020B0604020202020204" pitchFamily="34" charset="0"/>
                <a:cs typeface="Arial" panose="020B0604020202020204" pitchFamily="34" charset="0"/>
              </a:rPr>
              <a:t>}</a:t>
            </a:r>
            <a:endParaRPr lang="en-IN" sz="1400" b="1" dirty="0">
              <a:latin typeface="Arial" panose="020B0604020202020204" pitchFamily="34" charset="0"/>
              <a:cs typeface="Arial" panose="020B0604020202020204" pitchFamily="34" charset="0"/>
            </a:endParaRPr>
          </a:p>
          <a:p>
            <a:pPr>
              <a:lnSpc>
                <a:spcPct val="70000"/>
              </a:lnSpc>
            </a:pPr>
            <a:endParaRPr lang="en-US" altLang="en-US" sz="1800" dirty="0" smtClean="0">
              <a:latin typeface="Arial" panose="020B0604020202020204" pitchFamily="34" charset="0"/>
              <a:cs typeface="Arial" panose="020B0604020202020204" pitchFamily="34" charset="0"/>
            </a:endParaRPr>
          </a:p>
          <a:p>
            <a:pPr>
              <a:lnSpc>
                <a:spcPct val="70000"/>
              </a:lnSpc>
            </a:pPr>
            <a:endParaRPr lang="en-US" altLang="en-US" sz="1800" dirty="0" smtClean="0">
              <a:latin typeface="Arial" panose="020B0604020202020204" pitchFamily="34" charset="0"/>
              <a:cs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317356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nSpc>
                <a:spcPct val="70000"/>
              </a:lnSpc>
              <a:buFont typeface="Monotype Sorts" pitchFamily="2" charset="2"/>
              <a:buNone/>
            </a:pPr>
            <a:r>
              <a:rPr lang="en-US" altLang="en-US" sz="1600" b="1" dirty="0">
                <a:solidFill>
                  <a:srgbClr val="FF0000"/>
                </a:solidFill>
                <a:latin typeface="Arial" panose="020B0604020202020204" pitchFamily="34" charset="0"/>
                <a:cs typeface="Arial" panose="020B0604020202020204" pitchFamily="34" charset="0"/>
              </a:rPr>
              <a:t>branch</a:t>
            </a:r>
            <a:r>
              <a:rPr lang="en-US" altLang="en-US" sz="1600" dirty="0">
                <a:solidFill>
                  <a:srgbClr val="FF0000"/>
                </a:solidFill>
                <a:latin typeface="Arial" panose="020B0604020202020204" pitchFamily="34" charset="0"/>
                <a:cs typeface="Arial" panose="020B0604020202020204" pitchFamily="34" charset="0"/>
              </a:rPr>
              <a:t> (branch-name, branch-city, assets)</a:t>
            </a:r>
          </a:p>
          <a:p>
            <a:pPr>
              <a:lnSpc>
                <a:spcPct val="70000"/>
              </a:lnSpc>
              <a:buFont typeface="Monotype Sorts" pitchFamily="2" charset="2"/>
              <a:buNone/>
            </a:pPr>
            <a:r>
              <a:rPr lang="en-US" altLang="en-US" sz="1600" b="1" dirty="0">
                <a:latin typeface="Arial" panose="020B0604020202020204" pitchFamily="34" charset="0"/>
                <a:cs typeface="Arial" panose="020B0604020202020204" pitchFamily="34" charset="0"/>
              </a:rPr>
              <a:t>customer </a:t>
            </a:r>
            <a:r>
              <a:rPr lang="en-US" altLang="en-US" sz="1600" dirty="0">
                <a:latin typeface="Arial" panose="020B0604020202020204" pitchFamily="34" charset="0"/>
                <a:cs typeface="Arial" panose="020B0604020202020204" pitchFamily="34" charset="0"/>
              </a:rPr>
              <a:t>(customer-name, customer-street, customer-only)</a:t>
            </a:r>
          </a:p>
          <a:p>
            <a:pPr>
              <a:lnSpc>
                <a:spcPct val="70000"/>
              </a:lnSpc>
              <a:buFont typeface="Monotype Sorts" pitchFamily="2" charset="2"/>
              <a:buNone/>
            </a:pPr>
            <a:r>
              <a:rPr lang="en-US" altLang="en-US" sz="1600" b="1" dirty="0">
                <a:solidFill>
                  <a:srgbClr val="FF0000"/>
                </a:solidFill>
                <a:latin typeface="Arial" panose="020B0604020202020204" pitchFamily="34" charset="0"/>
                <a:cs typeface="Arial" panose="020B0604020202020204" pitchFamily="34" charset="0"/>
              </a:rPr>
              <a:t>account </a:t>
            </a:r>
            <a:r>
              <a:rPr lang="en-US" altLang="en-US" sz="1600" dirty="0">
                <a:solidFill>
                  <a:srgbClr val="FF0000"/>
                </a:solidFill>
                <a:latin typeface="Arial" panose="020B0604020202020204" pitchFamily="34" charset="0"/>
                <a:cs typeface="Arial" panose="020B0604020202020204" pitchFamily="34" charset="0"/>
              </a:rPr>
              <a:t>(account-number, branch-name, balance)</a:t>
            </a:r>
          </a:p>
          <a:p>
            <a:pPr>
              <a:lnSpc>
                <a:spcPct val="70000"/>
              </a:lnSpc>
              <a:buFont typeface="Monotype Sorts" pitchFamily="2" charset="2"/>
              <a:buNone/>
            </a:pPr>
            <a:r>
              <a:rPr lang="en-US" altLang="en-US" sz="1600" b="1" dirty="0">
                <a:latin typeface="Arial" panose="020B0604020202020204" pitchFamily="34" charset="0"/>
                <a:cs typeface="Arial" panose="020B0604020202020204" pitchFamily="34" charset="0"/>
              </a:rPr>
              <a:t>loan</a:t>
            </a:r>
            <a:r>
              <a:rPr lang="en-US" altLang="en-US" sz="1600" dirty="0">
                <a:latin typeface="Arial" panose="020B0604020202020204" pitchFamily="34" charset="0"/>
                <a:cs typeface="Arial" panose="020B0604020202020204" pitchFamily="34" charset="0"/>
              </a:rPr>
              <a:t> (loan-number, branch-name, amount)</a:t>
            </a:r>
          </a:p>
          <a:p>
            <a:pPr>
              <a:lnSpc>
                <a:spcPct val="70000"/>
              </a:lnSpc>
              <a:buFont typeface="Monotype Sorts" pitchFamily="2" charset="2"/>
              <a:buNone/>
            </a:pPr>
            <a:r>
              <a:rPr lang="en-US" altLang="en-US" sz="1600" b="1" dirty="0">
                <a:solidFill>
                  <a:srgbClr val="FF0000"/>
                </a:solidFill>
                <a:latin typeface="Arial" panose="020B0604020202020204" pitchFamily="34" charset="0"/>
                <a:cs typeface="Arial" panose="020B0604020202020204" pitchFamily="34" charset="0"/>
              </a:rPr>
              <a:t>depositor </a:t>
            </a:r>
            <a:r>
              <a:rPr lang="en-US" altLang="en-US" sz="1600" dirty="0">
                <a:solidFill>
                  <a:srgbClr val="FF0000"/>
                </a:solidFill>
                <a:latin typeface="Arial" panose="020B0604020202020204" pitchFamily="34" charset="0"/>
                <a:cs typeface="Arial" panose="020B0604020202020204" pitchFamily="34" charset="0"/>
              </a:rPr>
              <a:t>(customer-name, account-number)</a:t>
            </a:r>
          </a:p>
          <a:p>
            <a:pPr>
              <a:lnSpc>
                <a:spcPct val="70000"/>
              </a:lnSpc>
              <a:buFont typeface="Monotype Sorts" pitchFamily="2" charset="2"/>
              <a:buNone/>
            </a:pPr>
            <a:r>
              <a:rPr lang="en-US" altLang="en-US" sz="1600" b="1" dirty="0">
                <a:latin typeface="Arial" panose="020B0604020202020204" pitchFamily="34" charset="0"/>
                <a:cs typeface="Arial" panose="020B0604020202020204" pitchFamily="34" charset="0"/>
              </a:rPr>
              <a:t>borrower</a:t>
            </a:r>
            <a:r>
              <a:rPr lang="en-US" altLang="en-US" sz="1600" dirty="0">
                <a:latin typeface="Arial" panose="020B0604020202020204" pitchFamily="34" charset="0"/>
                <a:cs typeface="Arial" panose="020B0604020202020204" pitchFamily="34" charset="0"/>
              </a:rPr>
              <a:t> (customer-name, loan-number)</a:t>
            </a:r>
          </a:p>
          <a:p>
            <a:pPr marL="0" indent="0">
              <a:lnSpc>
                <a:spcPct val="70000"/>
              </a:lnSpc>
              <a:buNone/>
            </a:pPr>
            <a:endParaRPr lang="en-US" altLang="en-US" sz="1600" dirty="0" smtClean="0">
              <a:latin typeface="Arial" panose="020B0604020202020204" pitchFamily="34" charset="0"/>
              <a:cs typeface="Arial" panose="020B0604020202020204" pitchFamily="34" charset="0"/>
            </a:endParaRPr>
          </a:p>
          <a:p>
            <a:pPr>
              <a:lnSpc>
                <a:spcPct val="70000"/>
              </a:lnSpc>
            </a:pPr>
            <a:r>
              <a:rPr lang="en-US" altLang="en-US" sz="1400" dirty="0" smtClean="0">
                <a:latin typeface="Arial" panose="020B0604020202020204" pitchFamily="34" charset="0"/>
                <a:cs typeface="Arial" panose="020B0604020202020204" pitchFamily="34" charset="0"/>
              </a:rPr>
              <a:t>Find </a:t>
            </a:r>
            <a:r>
              <a:rPr lang="en-US" altLang="en-US" sz="1400" dirty="0">
                <a:latin typeface="Arial" panose="020B0604020202020204" pitchFamily="34" charset="0"/>
                <a:cs typeface="Arial" panose="020B0604020202020204" pitchFamily="34" charset="0"/>
              </a:rPr>
              <a:t>the branch name, loan number and amount for loans of over Rs. </a:t>
            </a:r>
            <a:r>
              <a:rPr lang="en-US" altLang="en-US" sz="1400" dirty="0" smtClean="0">
                <a:latin typeface="Arial" panose="020B0604020202020204" pitchFamily="34" charset="0"/>
                <a:cs typeface="Arial" panose="020B0604020202020204" pitchFamily="34" charset="0"/>
              </a:rPr>
              <a:t>12000</a:t>
            </a:r>
          </a:p>
          <a:p>
            <a:pPr marL="0" indent="0">
              <a:lnSpc>
                <a:spcPct val="70000"/>
              </a:lnSpc>
              <a:buNone/>
            </a:pPr>
            <a:r>
              <a:rPr lang="en-IN" sz="1400" b="1" dirty="0" smtClean="0"/>
              <a:t>               {t | </a:t>
            </a:r>
            <a:r>
              <a:rPr lang="en-IN" sz="1400" b="1" dirty="0"/>
              <a:t>t</a:t>
            </a:r>
            <a:r>
              <a:rPr lang="en-IN" sz="1400" b="1" dirty="0" smtClean="0"/>
              <a:t>∈ loan ∧ t[amount</a:t>
            </a:r>
            <a:r>
              <a:rPr lang="en-IN" sz="1400" b="1" dirty="0"/>
              <a:t>] &gt;</a:t>
            </a:r>
            <a:r>
              <a:rPr lang="en-IN" sz="1400" b="1" dirty="0" smtClean="0"/>
              <a:t>12000}</a:t>
            </a:r>
          </a:p>
          <a:p>
            <a:pPr marL="0" indent="0">
              <a:lnSpc>
                <a:spcPct val="70000"/>
              </a:lnSpc>
              <a:buNone/>
            </a:pPr>
            <a:endParaRPr lang="en-US" altLang="en-US" sz="1400" b="1" dirty="0">
              <a:latin typeface="Arial" panose="020B0604020202020204" pitchFamily="34" charset="0"/>
              <a:cs typeface="Arial" panose="020B0604020202020204" pitchFamily="34" charset="0"/>
            </a:endParaRPr>
          </a:p>
          <a:p>
            <a:pPr>
              <a:lnSpc>
                <a:spcPct val="70000"/>
              </a:lnSpc>
            </a:pPr>
            <a:r>
              <a:rPr lang="en-US" altLang="en-US" sz="1400" dirty="0">
                <a:latin typeface="Arial" panose="020B0604020202020204" pitchFamily="34" charset="0"/>
                <a:cs typeface="Arial" panose="020B0604020202020204" pitchFamily="34" charset="0"/>
              </a:rPr>
              <a:t>Find the names of all customers having a loan and account or both at the </a:t>
            </a:r>
            <a:r>
              <a:rPr lang="en-US" altLang="en-US" sz="1400" dirty="0" smtClean="0">
                <a:latin typeface="Arial" panose="020B0604020202020204" pitchFamily="34" charset="0"/>
                <a:cs typeface="Arial" panose="020B0604020202020204" pitchFamily="34" charset="0"/>
              </a:rPr>
              <a:t>bank</a:t>
            </a:r>
          </a:p>
          <a:p>
            <a:pPr marL="0" indent="0">
              <a:lnSpc>
                <a:spcPct val="70000"/>
              </a:lnSpc>
              <a:buNone/>
            </a:pPr>
            <a:r>
              <a:rPr lang="en-IN" sz="1400" b="1" dirty="0" smtClean="0"/>
              <a:t>{</a:t>
            </a:r>
            <a:r>
              <a:rPr lang="en-IN" sz="1400" b="1" dirty="0"/>
              <a:t>t</a:t>
            </a:r>
            <a:r>
              <a:rPr lang="en-IN" sz="1400" b="1" dirty="0" smtClean="0"/>
              <a:t> </a:t>
            </a:r>
            <a:r>
              <a:rPr lang="en-IN" sz="1400" b="1" dirty="0"/>
              <a:t>| c</a:t>
            </a:r>
            <a:r>
              <a:rPr lang="en-IN" sz="1400" b="1" dirty="0" smtClean="0"/>
              <a:t>∈ customer ^∃ b(b∈ </a:t>
            </a:r>
            <a:r>
              <a:rPr lang="en-IN" sz="1400" b="1" dirty="0" err="1" smtClean="0"/>
              <a:t>borrower^c</a:t>
            </a:r>
            <a:r>
              <a:rPr lang="en-IN" sz="1400" b="1" dirty="0" smtClean="0"/>
              <a:t>[customer-name</a:t>
            </a:r>
            <a:r>
              <a:rPr lang="en-IN" sz="1400" b="1" dirty="0"/>
              <a:t>] = </a:t>
            </a:r>
            <a:r>
              <a:rPr lang="en-IN" sz="1400" b="1" dirty="0" smtClean="0"/>
              <a:t>b[customer-name]) ∨ ∃</a:t>
            </a:r>
            <a:r>
              <a:rPr lang="en-IN" sz="1400" b="1" dirty="0"/>
              <a:t>d</a:t>
            </a:r>
            <a:r>
              <a:rPr lang="en-IN" sz="1400" b="1" dirty="0" smtClean="0"/>
              <a:t> (</a:t>
            </a:r>
            <a:r>
              <a:rPr lang="en-IN" sz="1400" b="1" dirty="0" err="1" smtClean="0"/>
              <a:t>d∈depositor</a:t>
            </a:r>
            <a:r>
              <a:rPr lang="en-IN" sz="1400" b="1" dirty="0"/>
              <a:t>^</a:t>
            </a:r>
            <a:r>
              <a:rPr lang="en-IN" sz="1400" b="1" dirty="0" smtClean="0"/>
              <a:t> </a:t>
            </a:r>
            <a:r>
              <a:rPr lang="en-IN" sz="1400" b="1" dirty="0"/>
              <a:t>c</a:t>
            </a:r>
            <a:r>
              <a:rPr lang="en-IN" sz="1400" b="1" dirty="0" smtClean="0"/>
              <a:t>[customer-name</a:t>
            </a:r>
            <a:r>
              <a:rPr lang="en-IN" sz="1400" b="1" dirty="0"/>
              <a:t>] = </a:t>
            </a:r>
            <a:r>
              <a:rPr lang="en-IN" sz="1400" b="1" dirty="0" smtClean="0"/>
              <a:t>d[customer-name</a:t>
            </a:r>
            <a:r>
              <a:rPr lang="en-IN" sz="1400" b="1" dirty="0">
                <a:solidFill>
                  <a:srgbClr val="00B050"/>
                </a:solidFill>
              </a:rPr>
              <a:t>]^ </a:t>
            </a:r>
            <a:r>
              <a:rPr lang="en-IN" sz="1400" b="1" dirty="0" smtClean="0">
                <a:solidFill>
                  <a:srgbClr val="00B050"/>
                </a:solidFill>
              </a:rPr>
              <a:t>t[customer-name</a:t>
            </a:r>
            <a:r>
              <a:rPr lang="en-IN" sz="1400" b="1" dirty="0">
                <a:solidFill>
                  <a:srgbClr val="00B050"/>
                </a:solidFill>
              </a:rPr>
              <a:t>] </a:t>
            </a:r>
            <a:r>
              <a:rPr lang="en-IN" sz="1400" b="1" dirty="0" smtClean="0">
                <a:solidFill>
                  <a:srgbClr val="00B050"/>
                </a:solidFill>
              </a:rPr>
              <a:t>=</a:t>
            </a:r>
            <a:r>
              <a:rPr lang="en-IN" sz="1400" b="1" dirty="0">
                <a:solidFill>
                  <a:srgbClr val="00B050"/>
                </a:solidFill>
              </a:rPr>
              <a:t> c[customer-name] </a:t>
            </a:r>
            <a:r>
              <a:rPr lang="en-IN" sz="1400" b="1" dirty="0" smtClean="0">
                <a:solidFill>
                  <a:srgbClr val="00B050"/>
                </a:solidFill>
              </a:rPr>
              <a:t>) </a:t>
            </a:r>
            <a:endParaRPr lang="en-IN" sz="1400" b="1" dirty="0" smtClean="0">
              <a:solidFill>
                <a:srgbClr val="00B050"/>
              </a:solidFill>
            </a:endParaRPr>
          </a:p>
          <a:p>
            <a:pPr marL="0" indent="0">
              <a:lnSpc>
                <a:spcPct val="70000"/>
              </a:lnSpc>
              <a:buNone/>
            </a:pPr>
            <a:endParaRPr lang="en-US" altLang="en-US" sz="1400" b="1" dirty="0">
              <a:latin typeface="Arial" panose="020B0604020202020204" pitchFamily="34" charset="0"/>
              <a:cs typeface="Arial" panose="020B0604020202020204" pitchFamily="34" charset="0"/>
            </a:endParaRPr>
          </a:p>
          <a:p>
            <a:pPr>
              <a:lnSpc>
                <a:spcPct val="70000"/>
              </a:lnSpc>
            </a:pPr>
            <a:r>
              <a:rPr lang="en-US" altLang="en-US" sz="1400" dirty="0">
                <a:latin typeface="Arial" panose="020B0604020202020204" pitchFamily="34" charset="0"/>
                <a:cs typeface="Arial" panose="020B0604020202020204" pitchFamily="34" charset="0"/>
              </a:rPr>
              <a:t>Find the names of all the customers who have a loan and  an account at the bank.</a:t>
            </a:r>
          </a:p>
          <a:p>
            <a:pPr marL="0" indent="0">
              <a:lnSpc>
                <a:spcPct val="70000"/>
              </a:lnSpc>
              <a:buNone/>
            </a:pPr>
            <a:r>
              <a:rPr lang="en-IN" sz="1400" b="1" dirty="0" smtClean="0"/>
              <a:t>{t| </a:t>
            </a:r>
            <a:r>
              <a:rPr lang="en-IN" sz="1400" b="1" dirty="0"/>
              <a:t>c∈ customer ^∃ b(b∈ </a:t>
            </a:r>
            <a:r>
              <a:rPr lang="en-IN" sz="1400" b="1" dirty="0" err="1"/>
              <a:t>borrower^c</a:t>
            </a:r>
            <a:r>
              <a:rPr lang="en-IN" sz="1400" b="1" dirty="0"/>
              <a:t>[customer-name] = </a:t>
            </a:r>
            <a:r>
              <a:rPr lang="en-IN" sz="1400" b="1" dirty="0" smtClean="0"/>
              <a:t>b[customer-name</a:t>
            </a:r>
            <a:r>
              <a:rPr lang="en-IN" sz="1400" b="1" dirty="0"/>
              <a:t>]) </a:t>
            </a:r>
            <a:r>
              <a:rPr lang="en-IN" sz="1400" b="1" dirty="0" smtClean="0"/>
              <a:t>^ </a:t>
            </a:r>
            <a:r>
              <a:rPr lang="en-IN" sz="1400" b="1" dirty="0"/>
              <a:t>∃d (</a:t>
            </a:r>
            <a:r>
              <a:rPr lang="en-IN" sz="1400" b="1" dirty="0" err="1"/>
              <a:t>d∈depositor</a:t>
            </a:r>
            <a:r>
              <a:rPr lang="en-IN" sz="1400" b="1" dirty="0"/>
              <a:t>^ c[customer-name] = </a:t>
            </a:r>
            <a:r>
              <a:rPr lang="en-IN" sz="1400" b="1" dirty="0" smtClean="0"/>
              <a:t>d[customer-name</a:t>
            </a:r>
            <a:r>
              <a:rPr lang="en-IN" sz="1400" b="1" dirty="0" smtClean="0"/>
              <a:t>]^ </a:t>
            </a:r>
            <a:r>
              <a:rPr lang="en-IN" sz="1400" b="1" dirty="0" smtClean="0">
                <a:solidFill>
                  <a:srgbClr val="00B050"/>
                </a:solidFill>
              </a:rPr>
              <a:t>t[customer-name] =</a:t>
            </a:r>
            <a:r>
              <a:rPr lang="en-IN" sz="1400" b="1" dirty="0">
                <a:solidFill>
                  <a:srgbClr val="00B050"/>
                </a:solidFill>
              </a:rPr>
              <a:t> c[customer-name] </a:t>
            </a:r>
            <a:r>
              <a:rPr lang="en-IN" sz="1400" b="1" dirty="0" smtClean="0"/>
              <a:t>) </a:t>
            </a:r>
            <a:endParaRPr lang="en-IN" sz="1400" b="1" dirty="0"/>
          </a:p>
          <a:p>
            <a:pPr marL="0" indent="0">
              <a:buNone/>
            </a:pPr>
            <a:endParaRPr lang="en-IN" dirty="0"/>
          </a:p>
        </p:txBody>
      </p:sp>
    </p:spTree>
    <p:extLst>
      <p:ext uri="{BB962C8B-B14F-4D97-AF65-F5344CB8AC3E}">
        <p14:creationId xmlns:p14="http://schemas.microsoft.com/office/powerpoint/2010/main" val="230282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768350" y="1093788"/>
            <a:ext cx="7966217" cy="4903787"/>
          </a:xfrm>
        </p:spPr>
        <p:txBody>
          <a:bodyPr/>
          <a:lstStyle/>
          <a:p>
            <a:pPr>
              <a:lnSpc>
                <a:spcPct val="70000"/>
              </a:lnSpc>
              <a:buFont typeface="Monotype Sorts" pitchFamily="2" charset="2"/>
              <a:buNone/>
            </a:pPr>
            <a:r>
              <a:rPr lang="en-US" altLang="en-US" sz="1800" b="1" dirty="0">
                <a:solidFill>
                  <a:srgbClr val="FF0000"/>
                </a:solidFill>
                <a:latin typeface="Arial" panose="020B0604020202020204" pitchFamily="34" charset="0"/>
                <a:cs typeface="Arial" panose="020B0604020202020204" pitchFamily="34" charset="0"/>
              </a:rPr>
              <a:t>branch</a:t>
            </a:r>
            <a:r>
              <a:rPr lang="en-US" altLang="en-US" sz="1800" dirty="0">
                <a:solidFill>
                  <a:srgbClr val="FF0000"/>
                </a:solidFill>
                <a:latin typeface="Arial" panose="020B0604020202020204" pitchFamily="34" charset="0"/>
                <a:cs typeface="Arial" panose="020B0604020202020204" pitchFamily="34" charset="0"/>
              </a:rPr>
              <a:t> (branch-name, branch-city, assets)</a:t>
            </a:r>
          </a:p>
          <a:p>
            <a:pPr>
              <a:lnSpc>
                <a:spcPct val="70000"/>
              </a:lnSpc>
              <a:buFont typeface="Monotype Sorts" pitchFamily="2" charset="2"/>
              <a:buNone/>
            </a:pPr>
            <a:r>
              <a:rPr lang="en-US" altLang="en-US" sz="1800" b="1" dirty="0">
                <a:latin typeface="Arial" panose="020B0604020202020204" pitchFamily="34" charset="0"/>
                <a:cs typeface="Arial" panose="020B0604020202020204" pitchFamily="34" charset="0"/>
              </a:rPr>
              <a:t>customer </a:t>
            </a:r>
            <a:r>
              <a:rPr lang="en-US" altLang="en-US" sz="1800" dirty="0">
                <a:latin typeface="Arial" panose="020B0604020202020204" pitchFamily="34" charset="0"/>
                <a:cs typeface="Arial" panose="020B0604020202020204" pitchFamily="34" charset="0"/>
              </a:rPr>
              <a:t>(customer-name, customer-street, customer-only)</a:t>
            </a:r>
          </a:p>
          <a:p>
            <a:pPr>
              <a:lnSpc>
                <a:spcPct val="70000"/>
              </a:lnSpc>
              <a:buFont typeface="Monotype Sorts" pitchFamily="2" charset="2"/>
              <a:buNone/>
            </a:pPr>
            <a:r>
              <a:rPr lang="en-US" altLang="en-US" sz="1800" b="1" dirty="0">
                <a:solidFill>
                  <a:srgbClr val="FF0000"/>
                </a:solidFill>
                <a:latin typeface="Arial" panose="020B0604020202020204" pitchFamily="34" charset="0"/>
                <a:cs typeface="Arial" panose="020B0604020202020204" pitchFamily="34" charset="0"/>
              </a:rPr>
              <a:t>account </a:t>
            </a:r>
            <a:r>
              <a:rPr lang="en-US" altLang="en-US" sz="1800" dirty="0">
                <a:solidFill>
                  <a:srgbClr val="FF0000"/>
                </a:solidFill>
                <a:latin typeface="Arial" panose="020B0604020202020204" pitchFamily="34" charset="0"/>
                <a:cs typeface="Arial" panose="020B0604020202020204" pitchFamily="34" charset="0"/>
              </a:rPr>
              <a:t>(account-number, branch-name, balance)</a:t>
            </a:r>
          </a:p>
          <a:p>
            <a:pPr>
              <a:lnSpc>
                <a:spcPct val="70000"/>
              </a:lnSpc>
              <a:buFont typeface="Monotype Sorts" pitchFamily="2" charset="2"/>
              <a:buNone/>
            </a:pPr>
            <a:r>
              <a:rPr lang="en-US" altLang="en-US" sz="1800" b="1" dirty="0">
                <a:latin typeface="Arial" panose="020B0604020202020204" pitchFamily="34" charset="0"/>
                <a:cs typeface="Arial" panose="020B0604020202020204" pitchFamily="34" charset="0"/>
              </a:rPr>
              <a:t>loan</a:t>
            </a:r>
            <a:r>
              <a:rPr lang="en-US" altLang="en-US" sz="1800" dirty="0">
                <a:latin typeface="Arial" panose="020B0604020202020204" pitchFamily="34" charset="0"/>
                <a:cs typeface="Arial" panose="020B0604020202020204" pitchFamily="34" charset="0"/>
              </a:rPr>
              <a:t> (loan-number, branch-name, amount)</a:t>
            </a:r>
          </a:p>
          <a:p>
            <a:pPr>
              <a:lnSpc>
                <a:spcPct val="70000"/>
              </a:lnSpc>
              <a:buFont typeface="Monotype Sorts" pitchFamily="2" charset="2"/>
              <a:buNone/>
            </a:pPr>
            <a:r>
              <a:rPr lang="en-US" altLang="en-US" sz="1800" b="1" dirty="0">
                <a:solidFill>
                  <a:srgbClr val="FF0000"/>
                </a:solidFill>
                <a:latin typeface="Arial" panose="020B0604020202020204" pitchFamily="34" charset="0"/>
                <a:cs typeface="Arial" panose="020B0604020202020204" pitchFamily="34" charset="0"/>
              </a:rPr>
              <a:t>depositor </a:t>
            </a:r>
            <a:r>
              <a:rPr lang="en-US" altLang="en-US" sz="1800" dirty="0">
                <a:solidFill>
                  <a:srgbClr val="FF0000"/>
                </a:solidFill>
                <a:latin typeface="Arial" panose="020B0604020202020204" pitchFamily="34" charset="0"/>
                <a:cs typeface="Arial" panose="020B0604020202020204" pitchFamily="34" charset="0"/>
              </a:rPr>
              <a:t>(customer-name, account-number)</a:t>
            </a:r>
          </a:p>
          <a:p>
            <a:pPr>
              <a:lnSpc>
                <a:spcPct val="70000"/>
              </a:lnSpc>
              <a:buFont typeface="Monotype Sorts" pitchFamily="2" charset="2"/>
              <a:buNone/>
            </a:pPr>
            <a:r>
              <a:rPr lang="en-US" altLang="en-US" sz="1800" b="1" dirty="0">
                <a:latin typeface="Arial" panose="020B0604020202020204" pitchFamily="34" charset="0"/>
                <a:cs typeface="Arial" panose="020B0604020202020204" pitchFamily="34" charset="0"/>
              </a:rPr>
              <a:t>borrower</a:t>
            </a:r>
            <a:r>
              <a:rPr lang="en-US" altLang="en-US" sz="1800" dirty="0">
                <a:latin typeface="Arial" panose="020B0604020202020204" pitchFamily="34" charset="0"/>
                <a:cs typeface="Arial" panose="020B0604020202020204" pitchFamily="34" charset="0"/>
              </a:rPr>
              <a:t> (customer-name, loan-number)</a:t>
            </a:r>
          </a:p>
          <a:p>
            <a:pPr marL="0" indent="0">
              <a:buNone/>
            </a:pPr>
            <a:endParaRPr lang="en-IN" dirty="0" smtClean="0"/>
          </a:p>
          <a:p>
            <a:pPr marL="0" indent="0">
              <a:buNone/>
            </a:pPr>
            <a:r>
              <a:rPr lang="en-IN" dirty="0"/>
              <a:t>Find the names of all customers having a loan at the </a:t>
            </a:r>
            <a:r>
              <a:rPr lang="en-IN" dirty="0" err="1"/>
              <a:t>Perryridge</a:t>
            </a:r>
            <a:r>
              <a:rPr lang="en-IN" dirty="0"/>
              <a:t> branch</a:t>
            </a:r>
          </a:p>
          <a:p>
            <a:pPr marL="0" indent="0">
              <a:buNone/>
            </a:pPr>
            <a:r>
              <a:rPr lang="en-IN" b="1" dirty="0" smtClean="0"/>
              <a:t>{</a:t>
            </a:r>
            <a:r>
              <a:rPr lang="en-IN" b="1" dirty="0" smtClean="0">
                <a:solidFill>
                  <a:srgbClr val="00B050"/>
                </a:solidFill>
              </a:rPr>
              <a:t>t</a:t>
            </a:r>
            <a:r>
              <a:rPr lang="en-IN" b="1" dirty="0" smtClean="0"/>
              <a:t>| </a:t>
            </a:r>
            <a:r>
              <a:rPr lang="en-IN" b="1" dirty="0"/>
              <a:t>∃ </a:t>
            </a:r>
            <a:r>
              <a:rPr lang="en-IN" b="1" dirty="0" smtClean="0"/>
              <a:t>b∈ borrower</a:t>
            </a:r>
            <a:r>
              <a:rPr lang="en-IN" b="1" dirty="0"/>
              <a:t>^ ∃ </a:t>
            </a:r>
            <a:r>
              <a:rPr lang="en-IN" b="1" dirty="0" smtClean="0"/>
              <a:t>l</a:t>
            </a:r>
            <a:r>
              <a:rPr lang="en-IN" b="1" dirty="0"/>
              <a:t> ∈ </a:t>
            </a:r>
            <a:r>
              <a:rPr lang="en-IN" b="1" dirty="0" smtClean="0"/>
              <a:t>loan^(b[loan-number</a:t>
            </a:r>
            <a:r>
              <a:rPr lang="en-IN" b="1" dirty="0"/>
              <a:t>] = </a:t>
            </a:r>
            <a:r>
              <a:rPr lang="en-IN" b="1" dirty="0" smtClean="0"/>
              <a:t>l[loan-number]^( </a:t>
            </a:r>
            <a:r>
              <a:rPr lang="en-IN" b="1" dirty="0"/>
              <a:t>l</a:t>
            </a:r>
            <a:r>
              <a:rPr lang="en-IN" b="1" dirty="0" smtClean="0"/>
              <a:t>[branch-name</a:t>
            </a:r>
            <a:r>
              <a:rPr lang="en-IN" b="1" dirty="0"/>
              <a:t>] = “</a:t>
            </a:r>
            <a:r>
              <a:rPr lang="en-IN" b="1" dirty="0" err="1" smtClean="0"/>
              <a:t>Perryridge</a:t>
            </a:r>
            <a:r>
              <a:rPr lang="en-IN" b="1" dirty="0"/>
              <a:t>”)^ </a:t>
            </a:r>
            <a:r>
              <a:rPr lang="en-IN" b="1" dirty="0" smtClean="0">
                <a:solidFill>
                  <a:srgbClr val="00B050"/>
                </a:solidFill>
              </a:rPr>
              <a:t>t[customer-name</a:t>
            </a:r>
            <a:r>
              <a:rPr lang="en-IN" b="1" dirty="0">
                <a:solidFill>
                  <a:srgbClr val="00B050"/>
                </a:solidFill>
              </a:rPr>
              <a:t>] </a:t>
            </a:r>
            <a:r>
              <a:rPr lang="en-IN" b="1" dirty="0" smtClean="0">
                <a:solidFill>
                  <a:srgbClr val="00B050"/>
                </a:solidFill>
              </a:rPr>
              <a:t>=</a:t>
            </a:r>
            <a:r>
              <a:rPr lang="en-IN" b="1" dirty="0">
                <a:solidFill>
                  <a:srgbClr val="00B050"/>
                </a:solidFill>
              </a:rPr>
              <a:t> b[customer-name]</a:t>
            </a:r>
            <a:r>
              <a:rPr lang="en-IN" b="1" dirty="0"/>
              <a:t> </a:t>
            </a:r>
            <a:r>
              <a:rPr lang="en-IN" b="1" dirty="0" smtClean="0"/>
              <a:t>}</a:t>
            </a:r>
            <a:endParaRPr lang="en-IN" b="1" dirty="0"/>
          </a:p>
        </p:txBody>
      </p:sp>
    </p:spTree>
    <p:extLst>
      <p:ext uri="{BB962C8B-B14F-4D97-AF65-F5344CB8AC3E}">
        <p14:creationId xmlns:p14="http://schemas.microsoft.com/office/powerpoint/2010/main" val="175140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Domain Relational Calculus</a:t>
            </a:r>
          </a:p>
        </p:txBody>
      </p:sp>
      <p:sp>
        <p:nvSpPr>
          <p:cNvPr id="3" name="Content Placeholder 2"/>
          <p:cNvSpPr>
            <a:spLocks noGrp="1"/>
          </p:cNvSpPr>
          <p:nvPr>
            <p:ph idx="1"/>
          </p:nvPr>
        </p:nvSpPr>
        <p:spPr/>
        <p:txBody>
          <a:bodyPr/>
          <a:lstStyle/>
          <a:p>
            <a:r>
              <a:rPr lang="en-IN" dirty="0" smtClean="0"/>
              <a:t>A nonprocedural </a:t>
            </a:r>
            <a:r>
              <a:rPr lang="en-IN" dirty="0"/>
              <a:t>query language equivalent in power to the tuple relational </a:t>
            </a:r>
            <a:r>
              <a:rPr lang="en-IN" dirty="0" smtClean="0"/>
              <a:t>calculus</a:t>
            </a:r>
          </a:p>
          <a:p>
            <a:r>
              <a:rPr lang="en-IN" dirty="0" smtClean="0"/>
              <a:t>Each </a:t>
            </a:r>
            <a:r>
              <a:rPr lang="en-IN" dirty="0"/>
              <a:t>query is an expression of the form</a:t>
            </a:r>
            <a:r>
              <a:rPr lang="en-IN" dirty="0" smtClean="0"/>
              <a:t>:</a:t>
            </a:r>
          </a:p>
          <a:p>
            <a:pPr marL="0" indent="0">
              <a:buNone/>
            </a:pPr>
            <a:r>
              <a:rPr lang="en-IN" b="1" dirty="0" smtClean="0"/>
              <a:t>	{ </a:t>
            </a:r>
            <a:r>
              <a:rPr lang="en-IN" b="1" dirty="0"/>
              <a:t>&lt;x1, x2, ..., </a:t>
            </a:r>
            <a:r>
              <a:rPr lang="en-IN" b="1" dirty="0" err="1"/>
              <a:t>xn</a:t>
            </a:r>
            <a:r>
              <a:rPr lang="en-IN" b="1" dirty="0" smtClean="0"/>
              <a:t>&gt; | </a:t>
            </a:r>
            <a:r>
              <a:rPr lang="en-IN" b="1" dirty="0"/>
              <a:t>P(x1, x2, ..., </a:t>
            </a:r>
            <a:r>
              <a:rPr lang="en-IN" b="1" dirty="0" err="1"/>
              <a:t>xn</a:t>
            </a:r>
            <a:r>
              <a:rPr lang="en-IN" b="1" dirty="0" smtClean="0"/>
              <a:t>) }</a:t>
            </a:r>
          </a:p>
          <a:p>
            <a:r>
              <a:rPr lang="en-IN" dirty="0" smtClean="0"/>
              <a:t>x1</a:t>
            </a:r>
            <a:r>
              <a:rPr lang="en-IN" dirty="0"/>
              <a:t>, x2, ..., </a:t>
            </a:r>
            <a:r>
              <a:rPr lang="en-IN" dirty="0" err="1" smtClean="0"/>
              <a:t>xn</a:t>
            </a:r>
            <a:r>
              <a:rPr lang="en-IN" dirty="0" smtClean="0"/>
              <a:t> represent </a:t>
            </a:r>
            <a:r>
              <a:rPr lang="en-IN" dirty="0"/>
              <a:t>domain </a:t>
            </a:r>
            <a:r>
              <a:rPr lang="en-IN" dirty="0" smtClean="0"/>
              <a:t>variables</a:t>
            </a:r>
          </a:p>
          <a:p>
            <a:r>
              <a:rPr lang="en-IN" dirty="0" smtClean="0"/>
              <a:t>P(x) represents </a:t>
            </a:r>
            <a:r>
              <a:rPr lang="en-IN" dirty="0"/>
              <a:t>a formula </a:t>
            </a:r>
            <a:r>
              <a:rPr lang="en-IN" dirty="0" smtClean="0"/>
              <a:t>similar to </a:t>
            </a:r>
            <a:r>
              <a:rPr lang="en-IN" dirty="0"/>
              <a:t>that of the predicate </a:t>
            </a:r>
            <a:r>
              <a:rPr lang="en-IN" dirty="0" smtClean="0"/>
              <a:t>calculus</a:t>
            </a:r>
          </a:p>
          <a:p>
            <a:endParaRPr lang="en-IN" dirty="0"/>
          </a:p>
          <a:p>
            <a:pPr marL="0" indent="0">
              <a:buNone/>
            </a:pPr>
            <a:r>
              <a:rPr lang="en-IN" sz="2000" dirty="0" smtClean="0"/>
              <a:t>    Employee(</a:t>
            </a:r>
            <a:r>
              <a:rPr lang="en-IN" sz="2000" dirty="0" err="1" smtClean="0"/>
              <a:t>eid</a:t>
            </a:r>
            <a:r>
              <a:rPr lang="en-IN" sz="2000" dirty="0" smtClean="0"/>
              <a:t>, </a:t>
            </a:r>
            <a:r>
              <a:rPr lang="en-IN" sz="2000" dirty="0" err="1" smtClean="0"/>
              <a:t>ename</a:t>
            </a:r>
            <a:r>
              <a:rPr lang="en-IN" sz="2000" dirty="0" smtClean="0"/>
              <a:t>, salary)</a:t>
            </a:r>
          </a:p>
          <a:p>
            <a:pPr marL="0" indent="0">
              <a:buNone/>
            </a:pPr>
            <a:r>
              <a:rPr lang="en-IN" dirty="0"/>
              <a:t> </a:t>
            </a:r>
            <a:r>
              <a:rPr lang="en-IN" dirty="0" smtClean="0"/>
              <a:t>                a        b           c</a:t>
            </a:r>
          </a:p>
          <a:p>
            <a:pPr marL="0" indent="0">
              <a:buNone/>
            </a:pPr>
            <a:r>
              <a:rPr lang="en-IN" dirty="0" smtClean="0"/>
              <a:t>Where a, b, c are the domain variables.</a:t>
            </a:r>
            <a:endParaRPr lang="en-IN" dirty="0"/>
          </a:p>
        </p:txBody>
      </p:sp>
    </p:spTree>
    <p:extLst>
      <p:ext uri="{BB962C8B-B14F-4D97-AF65-F5344CB8AC3E}">
        <p14:creationId xmlns:p14="http://schemas.microsoft.com/office/powerpoint/2010/main" val="17009188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77672" y="849905"/>
            <a:ext cx="8666328" cy="5550895"/>
          </a:xfrm>
        </p:spPr>
        <p:txBody>
          <a:bodyPr/>
          <a:lstStyle/>
          <a:p>
            <a:pPr marL="0" indent="0">
              <a:buNone/>
            </a:pPr>
            <a:r>
              <a:rPr lang="en-IN" sz="2000" b="1" dirty="0" smtClean="0"/>
              <a:t>             </a:t>
            </a:r>
            <a:r>
              <a:rPr lang="en-IN" sz="2000" b="1" dirty="0" err="1" smtClean="0"/>
              <a:t>sales_person</a:t>
            </a:r>
            <a:r>
              <a:rPr lang="en-IN" sz="2000" b="1" dirty="0" smtClean="0"/>
              <a:t>(</a:t>
            </a:r>
            <a:r>
              <a:rPr lang="en-IN" sz="2000" b="1" dirty="0" err="1" smtClean="0"/>
              <a:t>spid</a:t>
            </a:r>
            <a:r>
              <a:rPr lang="en-IN" sz="2000" b="1" dirty="0" smtClean="0"/>
              <a:t>, </a:t>
            </a:r>
            <a:r>
              <a:rPr lang="en-IN" sz="2000" b="1" dirty="0" err="1" smtClean="0"/>
              <a:t>spname</a:t>
            </a:r>
            <a:r>
              <a:rPr lang="en-IN" sz="2000" b="1" dirty="0" smtClean="0"/>
              <a:t>, </a:t>
            </a:r>
            <a:r>
              <a:rPr lang="en-IN" sz="2000" b="1" dirty="0" err="1" smtClean="0"/>
              <a:t>mgrid</a:t>
            </a:r>
            <a:r>
              <a:rPr lang="en-IN" sz="2000" b="1" dirty="0" smtClean="0"/>
              <a:t>, city, </a:t>
            </a:r>
            <a:r>
              <a:rPr lang="en-IN" sz="2000" b="1" dirty="0" err="1" smtClean="0"/>
              <a:t>comm</a:t>
            </a:r>
            <a:r>
              <a:rPr lang="en-IN" sz="2000" b="1" dirty="0" smtClean="0"/>
              <a:t>)</a:t>
            </a:r>
          </a:p>
          <a:p>
            <a:pPr marL="0" indent="0">
              <a:buNone/>
            </a:pPr>
            <a:endParaRPr lang="en-IN" sz="2000" b="1" dirty="0" smtClean="0"/>
          </a:p>
          <a:p>
            <a:pPr>
              <a:buFont typeface="+mj-lt"/>
              <a:buAutoNum type="arabicPeriod"/>
            </a:pPr>
            <a:r>
              <a:rPr lang="en-IN" sz="1600" dirty="0" smtClean="0"/>
              <a:t>Give information of all the sales persons from Mumbai.</a:t>
            </a:r>
          </a:p>
          <a:p>
            <a:pPr marL="457200" lvl="1" indent="0">
              <a:buNone/>
            </a:pPr>
            <a:r>
              <a:rPr lang="en-IN" sz="1600" b="1" dirty="0" smtClean="0">
                <a:latin typeface="Arial" panose="020B0604020202020204" pitchFamily="34" charset="0"/>
                <a:cs typeface="Arial" panose="020B0604020202020204" pitchFamily="34" charset="0"/>
              </a:rPr>
              <a:t>{&lt;</a:t>
            </a:r>
            <a:r>
              <a:rPr lang="en-IN" sz="1600" b="1" dirty="0" err="1" smtClean="0"/>
              <a:t>spid</a:t>
            </a:r>
            <a:r>
              <a:rPr lang="en-IN" sz="1600" b="1" dirty="0"/>
              <a:t>, </a:t>
            </a:r>
            <a:r>
              <a:rPr lang="en-IN" sz="1600" b="1" dirty="0" err="1"/>
              <a:t>spname</a:t>
            </a:r>
            <a:r>
              <a:rPr lang="en-IN" sz="1600" b="1" dirty="0"/>
              <a:t>, </a:t>
            </a:r>
            <a:r>
              <a:rPr lang="en-IN" sz="1600" b="1" dirty="0" err="1"/>
              <a:t>mgrid</a:t>
            </a:r>
            <a:r>
              <a:rPr lang="en-IN" sz="1600" b="1" dirty="0"/>
              <a:t>, city, </a:t>
            </a:r>
            <a:r>
              <a:rPr lang="en-IN" sz="1600" b="1" dirty="0" err="1" smtClean="0"/>
              <a:t>comm</a:t>
            </a:r>
            <a:r>
              <a:rPr lang="en-IN" sz="1600" b="1" dirty="0" smtClean="0"/>
              <a:t>&gt;</a:t>
            </a:r>
            <a:r>
              <a:rPr lang="en-IN" sz="1600" b="1" dirty="0" smtClean="0">
                <a:latin typeface="Arial" panose="020B0604020202020204" pitchFamily="34" charset="0"/>
                <a:cs typeface="Arial" panose="020B0604020202020204" pitchFamily="34" charset="0"/>
              </a:rPr>
              <a:t>|&lt; </a:t>
            </a:r>
            <a:r>
              <a:rPr lang="en-IN" sz="1600" b="1" dirty="0" err="1"/>
              <a:t>spid</a:t>
            </a:r>
            <a:r>
              <a:rPr lang="en-IN" sz="1600" b="1" dirty="0"/>
              <a:t>, </a:t>
            </a:r>
            <a:r>
              <a:rPr lang="en-IN" sz="1600" b="1" dirty="0" err="1"/>
              <a:t>spname</a:t>
            </a:r>
            <a:r>
              <a:rPr lang="en-IN" sz="1600" b="1" dirty="0"/>
              <a:t>, </a:t>
            </a:r>
            <a:r>
              <a:rPr lang="en-IN" sz="1600" b="1" dirty="0" err="1"/>
              <a:t>mgrid</a:t>
            </a:r>
            <a:r>
              <a:rPr lang="en-IN" sz="1600" b="1" dirty="0"/>
              <a:t>, city, </a:t>
            </a:r>
            <a:r>
              <a:rPr lang="en-IN" sz="1600" b="1" dirty="0" err="1" smtClean="0"/>
              <a:t>comm</a:t>
            </a:r>
            <a:r>
              <a:rPr lang="en-IN" sz="1600" b="1" dirty="0" smtClean="0"/>
              <a:t>&gt;</a:t>
            </a:r>
            <a:r>
              <a:rPr lang="en-IN" sz="1600" b="1" dirty="0" smtClean="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sales_person</a:t>
            </a:r>
            <a:r>
              <a:rPr lang="en-IN" sz="1600" b="1" dirty="0">
                <a:latin typeface="Arial" panose="020B0604020202020204" pitchFamily="34" charset="0"/>
                <a:cs typeface="Arial" panose="020B0604020202020204" pitchFamily="34" charset="0"/>
                <a:sym typeface="Symbol" panose="05050102010706020507" pitchFamily="18" charset="2"/>
              </a:rPr>
              <a:t> ^ </a:t>
            </a:r>
            <a:r>
              <a:rPr lang="en-IN" sz="1600" b="1" dirty="0" smtClean="0">
                <a:solidFill>
                  <a:srgbClr val="FF0000"/>
                </a:solidFill>
                <a:latin typeface="Arial" panose="020B0604020202020204" pitchFamily="34" charset="0"/>
                <a:cs typeface="Arial" panose="020B0604020202020204" pitchFamily="34" charset="0"/>
                <a:sym typeface="Symbol" panose="05050102010706020507" pitchFamily="18" charset="2"/>
              </a:rPr>
              <a:t>city</a:t>
            </a:r>
            <a:r>
              <a:rPr lang="en-IN" sz="1600" b="1" dirty="0" smtClean="0">
                <a:latin typeface="Arial" panose="020B0604020202020204" pitchFamily="34" charset="0"/>
                <a:cs typeface="Arial" panose="020B0604020202020204" pitchFamily="34" charset="0"/>
                <a:sym typeface="Symbol" panose="05050102010706020507" pitchFamily="18" charset="2"/>
              </a:rPr>
              <a:t> </a:t>
            </a:r>
            <a:r>
              <a:rPr lang="en-IN" sz="1600" b="1" dirty="0">
                <a:latin typeface="Arial" panose="020B0604020202020204" pitchFamily="34" charset="0"/>
                <a:cs typeface="Arial" panose="020B0604020202020204" pitchFamily="34" charset="0"/>
                <a:sym typeface="Symbol" panose="05050102010706020507" pitchFamily="18" charset="2"/>
              </a:rPr>
              <a:t>=‘Mumbai’</a:t>
            </a:r>
            <a:r>
              <a:rPr lang="en-IN" sz="1600" b="1" dirty="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a:t>
            </a:r>
            <a:endParaRPr lang="en-IN" sz="1600" dirty="0" smtClean="0"/>
          </a:p>
          <a:p>
            <a:pPr>
              <a:buFont typeface="+mj-lt"/>
              <a:buAutoNum type="arabicPeriod"/>
            </a:pPr>
            <a:r>
              <a:rPr lang="en-IN" sz="1600" dirty="0" smtClean="0"/>
              <a:t>Find the names of sales persons from Mumbai.</a:t>
            </a:r>
          </a:p>
          <a:p>
            <a:pPr marL="457200" lvl="1" indent="0">
              <a:buNone/>
            </a:pPr>
            <a:r>
              <a:rPr lang="en-IN" sz="1600" b="1" dirty="0" smtClean="0">
                <a:latin typeface="Arial" panose="020B0604020202020204" pitchFamily="34" charset="0"/>
                <a:cs typeface="Arial" panose="020B0604020202020204" pitchFamily="34" charset="0"/>
              </a:rPr>
              <a:t>{&lt;</a:t>
            </a:r>
            <a:r>
              <a:rPr lang="en-IN" sz="1600" b="1" dirty="0" err="1" smtClean="0"/>
              <a:t>spname</a:t>
            </a:r>
            <a:r>
              <a:rPr lang="en-IN" sz="1600" b="1" dirty="0" smtClean="0"/>
              <a:t>&gt;</a:t>
            </a:r>
            <a:r>
              <a:rPr lang="en-IN" sz="1600" b="1" dirty="0" smtClean="0">
                <a:latin typeface="Arial" panose="020B0604020202020204" pitchFamily="34" charset="0"/>
                <a:cs typeface="Arial" panose="020B0604020202020204" pitchFamily="34" charset="0"/>
              </a:rPr>
              <a:t>| &lt;</a:t>
            </a:r>
            <a:r>
              <a:rPr lang="en-IN" sz="1600" b="1" dirty="0" err="1" smtClean="0"/>
              <a:t>spid</a:t>
            </a:r>
            <a:r>
              <a:rPr lang="en-IN" sz="1600" b="1" dirty="0" smtClean="0"/>
              <a:t>, </a:t>
            </a:r>
            <a:r>
              <a:rPr lang="en-IN" sz="1600" b="1" dirty="0" err="1" smtClean="0"/>
              <a:t>spname</a:t>
            </a:r>
            <a:r>
              <a:rPr lang="en-IN" sz="1600" b="1" dirty="0" smtClean="0"/>
              <a:t>, </a:t>
            </a:r>
            <a:r>
              <a:rPr lang="en-IN" sz="1600" b="1" dirty="0" err="1" smtClean="0"/>
              <a:t>mgrid</a:t>
            </a:r>
            <a:r>
              <a:rPr lang="en-IN" sz="1600" b="1" dirty="0" smtClean="0"/>
              <a:t>, city, </a:t>
            </a:r>
            <a:r>
              <a:rPr lang="en-IN" sz="1600" b="1" dirty="0" err="1" smtClean="0"/>
              <a:t>comm</a:t>
            </a:r>
            <a:r>
              <a:rPr lang="en-IN" sz="1600" b="1" dirty="0" smtClean="0"/>
              <a:t>&gt;</a:t>
            </a:r>
            <a:r>
              <a:rPr lang="en-IN" sz="1600" b="1" dirty="0" smtClean="0">
                <a:latin typeface="Arial" panose="020B0604020202020204" pitchFamily="34" charset="0"/>
                <a:cs typeface="Arial" panose="020B0604020202020204" pitchFamily="34" charset="0"/>
                <a:sym typeface="Symbol" panose="05050102010706020507" pitchFamily="18" charset="2"/>
              </a:rPr>
              <a:t> </a:t>
            </a:r>
            <a:r>
              <a:rPr lang="en-IN" sz="1600" b="1" dirty="0" err="1" smtClean="0">
                <a:latin typeface="Arial" panose="020B0604020202020204" pitchFamily="34" charset="0"/>
                <a:cs typeface="Arial" panose="020B0604020202020204" pitchFamily="34" charset="0"/>
                <a:sym typeface="Symbol" panose="05050102010706020507" pitchFamily="18" charset="2"/>
              </a:rPr>
              <a:t>sales_person</a:t>
            </a:r>
            <a:r>
              <a:rPr lang="en-IN" sz="1600" b="1" dirty="0" smtClean="0">
                <a:latin typeface="Arial" panose="020B0604020202020204" pitchFamily="34" charset="0"/>
                <a:cs typeface="Arial" panose="020B0604020202020204" pitchFamily="34" charset="0"/>
                <a:sym typeface="Symbol" panose="05050102010706020507" pitchFamily="18" charset="2"/>
              </a:rPr>
              <a:t> ^ </a:t>
            </a:r>
            <a:r>
              <a:rPr lang="en-IN" sz="1600" b="1" dirty="0" smtClean="0">
                <a:solidFill>
                  <a:srgbClr val="FF0000"/>
                </a:solidFill>
                <a:latin typeface="Arial" panose="020B0604020202020204" pitchFamily="34" charset="0"/>
                <a:cs typeface="Arial" panose="020B0604020202020204" pitchFamily="34" charset="0"/>
                <a:sym typeface="Symbol" panose="05050102010706020507" pitchFamily="18" charset="2"/>
              </a:rPr>
              <a:t>city</a:t>
            </a:r>
            <a:r>
              <a:rPr lang="en-IN" sz="1600" b="1" dirty="0" smtClean="0">
                <a:latin typeface="Arial" panose="020B0604020202020204" pitchFamily="34" charset="0"/>
                <a:cs typeface="Arial" panose="020B0604020202020204" pitchFamily="34" charset="0"/>
                <a:sym typeface="Symbol" panose="05050102010706020507" pitchFamily="18" charset="2"/>
              </a:rPr>
              <a:t> =‘Mumbai’</a:t>
            </a:r>
            <a:r>
              <a:rPr lang="en-IN" sz="1600" b="1" dirty="0" smtClean="0">
                <a:latin typeface="Arial" panose="020B0604020202020204" pitchFamily="34" charset="0"/>
                <a:cs typeface="Arial" panose="020B0604020202020204" pitchFamily="34" charset="0"/>
              </a:rPr>
              <a:t> }</a:t>
            </a:r>
            <a:endParaRPr lang="en-IN" sz="1600" dirty="0" smtClean="0"/>
          </a:p>
          <a:p>
            <a:pPr>
              <a:buFont typeface="+mj-lt"/>
              <a:buAutoNum type="arabicPeriod"/>
            </a:pPr>
            <a:r>
              <a:rPr lang="en-IN" sz="1600" dirty="0" smtClean="0"/>
              <a:t>Give </a:t>
            </a:r>
            <a:r>
              <a:rPr lang="en-IN" sz="1600" dirty="0"/>
              <a:t>information of all the sales persons working under managers with id not less than 20.</a:t>
            </a:r>
          </a:p>
          <a:p>
            <a:pPr marL="457200" lvl="1" indent="0">
              <a:buNone/>
            </a:pPr>
            <a:r>
              <a:rPr lang="en-IN" sz="1600" b="1" dirty="0">
                <a:latin typeface="Arial" panose="020B0604020202020204" pitchFamily="34" charset="0"/>
                <a:cs typeface="Arial" panose="020B0604020202020204" pitchFamily="34" charset="0"/>
              </a:rPr>
              <a:t>{&lt;</a:t>
            </a:r>
            <a:r>
              <a:rPr lang="en-IN" sz="1600" b="1" dirty="0" err="1"/>
              <a:t>spid</a:t>
            </a:r>
            <a:r>
              <a:rPr lang="en-IN" sz="1600" b="1" dirty="0"/>
              <a:t>, </a:t>
            </a:r>
            <a:r>
              <a:rPr lang="en-IN" sz="1600" b="1" dirty="0" err="1"/>
              <a:t>spname</a:t>
            </a:r>
            <a:r>
              <a:rPr lang="en-IN" sz="1600" b="1" dirty="0"/>
              <a:t>, </a:t>
            </a:r>
            <a:r>
              <a:rPr lang="en-IN" sz="1600" b="1" dirty="0" err="1"/>
              <a:t>mgrid</a:t>
            </a:r>
            <a:r>
              <a:rPr lang="en-IN" sz="1600" b="1" dirty="0"/>
              <a:t>, city, </a:t>
            </a:r>
            <a:r>
              <a:rPr lang="en-IN" sz="1600" b="1" dirty="0" err="1"/>
              <a:t>comm</a:t>
            </a:r>
            <a:r>
              <a:rPr lang="en-IN" sz="1600" b="1" dirty="0"/>
              <a:t>&gt;</a:t>
            </a:r>
            <a:r>
              <a:rPr lang="en-IN" sz="1600" b="1" dirty="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&lt;</a:t>
            </a:r>
            <a:r>
              <a:rPr lang="en-IN" sz="1600" b="1" dirty="0" err="1" smtClean="0"/>
              <a:t>spid</a:t>
            </a:r>
            <a:r>
              <a:rPr lang="en-IN" sz="1600" b="1" dirty="0"/>
              <a:t>, </a:t>
            </a:r>
            <a:r>
              <a:rPr lang="en-IN" sz="1600" b="1" dirty="0" err="1"/>
              <a:t>spname</a:t>
            </a:r>
            <a:r>
              <a:rPr lang="en-IN" sz="1600" b="1" dirty="0"/>
              <a:t>, </a:t>
            </a:r>
            <a:r>
              <a:rPr lang="en-IN" sz="1600" b="1" dirty="0" err="1"/>
              <a:t>mgrid</a:t>
            </a:r>
            <a:r>
              <a:rPr lang="en-IN" sz="1600" b="1" dirty="0"/>
              <a:t>, city, </a:t>
            </a:r>
            <a:r>
              <a:rPr lang="en-IN" sz="1600" b="1" dirty="0" err="1" smtClean="0"/>
              <a:t>comm</a:t>
            </a:r>
            <a:r>
              <a:rPr lang="en-IN" sz="1600" b="1" dirty="0" smtClean="0"/>
              <a:t>&gt;</a:t>
            </a:r>
            <a:r>
              <a:rPr lang="en-IN" sz="1600" b="1" dirty="0" smtClean="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sales_person</a:t>
            </a:r>
            <a:r>
              <a:rPr lang="en-IN" sz="1600" b="1" dirty="0">
                <a:latin typeface="Arial" panose="020B0604020202020204" pitchFamily="34" charset="0"/>
                <a:cs typeface="Arial" panose="020B0604020202020204" pitchFamily="34" charset="0"/>
                <a:sym typeface="Symbol" panose="05050102010706020507" pitchFamily="18" charset="2"/>
              </a:rPr>
              <a:t> ^ </a:t>
            </a:r>
            <a:r>
              <a:rPr lang="en-IN" sz="1600" b="1" dirty="0" err="1" smtClean="0">
                <a:solidFill>
                  <a:srgbClr val="FF0000"/>
                </a:solidFill>
                <a:latin typeface="Arial" panose="020B0604020202020204" pitchFamily="34" charset="0"/>
                <a:cs typeface="Arial" panose="020B0604020202020204" pitchFamily="34" charset="0"/>
                <a:sym typeface="Symbol" panose="05050102010706020507" pitchFamily="18" charset="2"/>
              </a:rPr>
              <a:t>mgrid</a:t>
            </a:r>
            <a:r>
              <a:rPr lang="en-IN" sz="1600" b="1" dirty="0" smtClean="0">
                <a:latin typeface="Arial" panose="020B0604020202020204" pitchFamily="34" charset="0"/>
                <a:cs typeface="Arial" panose="020B0604020202020204" pitchFamily="34" charset="0"/>
                <a:sym typeface="Symbol" panose="05050102010706020507" pitchFamily="18" charset="2"/>
              </a:rPr>
              <a:t> &gt;=20</a:t>
            </a:r>
            <a:r>
              <a:rPr lang="en-IN" sz="1600" b="1" dirty="0" smtClean="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a:t>
            </a:r>
            <a:endParaRPr lang="en-IN" sz="1600" dirty="0"/>
          </a:p>
          <a:p>
            <a:pPr>
              <a:buFont typeface="+mj-lt"/>
              <a:buAutoNum type="arabicPeriod"/>
            </a:pPr>
            <a:r>
              <a:rPr lang="en-IN" sz="1600" dirty="0" smtClean="0"/>
              <a:t>Give </a:t>
            </a:r>
            <a:r>
              <a:rPr lang="en-IN" sz="1600" dirty="0"/>
              <a:t>information of all the sales persons whose commission is less than 12 or who are from Mumbai.</a:t>
            </a:r>
          </a:p>
          <a:p>
            <a:pPr marL="457200" lvl="1" indent="0">
              <a:buNone/>
            </a:pPr>
            <a:r>
              <a:rPr lang="en-IN" sz="1600" b="1" dirty="0">
                <a:latin typeface="Arial" panose="020B0604020202020204" pitchFamily="34" charset="0"/>
                <a:cs typeface="Arial" panose="020B0604020202020204" pitchFamily="34" charset="0"/>
              </a:rPr>
              <a:t>{&lt;</a:t>
            </a:r>
            <a:r>
              <a:rPr lang="en-IN" sz="1600" b="1" dirty="0" err="1"/>
              <a:t>spid</a:t>
            </a:r>
            <a:r>
              <a:rPr lang="en-IN" sz="1600" b="1" dirty="0"/>
              <a:t>, </a:t>
            </a:r>
            <a:r>
              <a:rPr lang="en-IN" sz="1600" b="1" dirty="0" err="1"/>
              <a:t>spname</a:t>
            </a:r>
            <a:r>
              <a:rPr lang="en-IN" sz="1600" b="1" dirty="0"/>
              <a:t>, </a:t>
            </a:r>
            <a:r>
              <a:rPr lang="en-IN" sz="1600" b="1" dirty="0" err="1"/>
              <a:t>mgrid</a:t>
            </a:r>
            <a:r>
              <a:rPr lang="en-IN" sz="1600" b="1" dirty="0"/>
              <a:t>, city, </a:t>
            </a:r>
            <a:r>
              <a:rPr lang="en-IN" sz="1600" b="1" dirty="0" err="1"/>
              <a:t>comm</a:t>
            </a:r>
            <a:r>
              <a:rPr lang="en-IN" sz="1600" b="1" dirty="0"/>
              <a:t>&gt;</a:t>
            </a:r>
            <a:r>
              <a:rPr lang="en-IN" sz="1600" b="1" dirty="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&lt;</a:t>
            </a:r>
            <a:r>
              <a:rPr lang="en-IN" sz="1600" b="1" dirty="0" err="1" smtClean="0"/>
              <a:t>spid</a:t>
            </a:r>
            <a:r>
              <a:rPr lang="en-IN" sz="1600" b="1" dirty="0"/>
              <a:t>, </a:t>
            </a:r>
            <a:r>
              <a:rPr lang="en-IN" sz="1600" b="1" dirty="0" err="1"/>
              <a:t>spname</a:t>
            </a:r>
            <a:r>
              <a:rPr lang="en-IN" sz="1600" b="1" dirty="0"/>
              <a:t>, </a:t>
            </a:r>
            <a:r>
              <a:rPr lang="en-IN" sz="1600" b="1" dirty="0" err="1"/>
              <a:t>mgrid</a:t>
            </a:r>
            <a:r>
              <a:rPr lang="en-IN" sz="1600" b="1" dirty="0"/>
              <a:t>, city, </a:t>
            </a:r>
            <a:r>
              <a:rPr lang="en-IN" sz="1600" b="1" dirty="0" err="1" smtClean="0"/>
              <a:t>comm</a:t>
            </a:r>
            <a:r>
              <a:rPr lang="en-IN" sz="1600" b="1" dirty="0" smtClean="0"/>
              <a:t>&gt;</a:t>
            </a:r>
            <a:r>
              <a:rPr lang="en-IN" sz="1600" b="1" dirty="0" smtClean="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sales_person</a:t>
            </a:r>
            <a:r>
              <a:rPr lang="en-IN" sz="1600" b="1" dirty="0">
                <a:latin typeface="Arial" panose="020B0604020202020204" pitchFamily="34" charset="0"/>
                <a:cs typeface="Arial" panose="020B0604020202020204" pitchFamily="34" charset="0"/>
                <a:sym typeface="Symbol" panose="05050102010706020507" pitchFamily="18" charset="2"/>
              </a:rPr>
              <a:t> ^ </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city</a:t>
            </a:r>
            <a:r>
              <a:rPr lang="en-IN" sz="1600" b="1" dirty="0">
                <a:latin typeface="Arial" panose="020B0604020202020204" pitchFamily="34" charset="0"/>
                <a:cs typeface="Arial" panose="020B0604020202020204" pitchFamily="34" charset="0"/>
                <a:sym typeface="Symbol" panose="05050102010706020507" pitchFamily="18" charset="2"/>
              </a:rPr>
              <a:t> =‘Mumbai</a:t>
            </a:r>
            <a:r>
              <a:rPr lang="en-IN" sz="1600" b="1" dirty="0" smtClean="0">
                <a:latin typeface="Arial" panose="020B0604020202020204" pitchFamily="34" charset="0"/>
                <a:cs typeface="Arial" panose="020B0604020202020204" pitchFamily="34" charset="0"/>
                <a:sym typeface="Symbol" panose="05050102010706020507" pitchFamily="18" charset="2"/>
              </a:rPr>
              <a:t>’ v </a:t>
            </a:r>
            <a:r>
              <a:rPr lang="en-IN" sz="1600" b="1" dirty="0" err="1" smtClean="0">
                <a:latin typeface="Arial" panose="020B0604020202020204" pitchFamily="34" charset="0"/>
                <a:cs typeface="Arial" panose="020B0604020202020204" pitchFamily="34" charset="0"/>
                <a:sym typeface="Symbol" panose="05050102010706020507" pitchFamily="18" charset="2"/>
              </a:rPr>
              <a:t>comm</a:t>
            </a:r>
            <a:r>
              <a:rPr lang="en-IN" sz="1600" b="1" dirty="0" smtClean="0">
                <a:latin typeface="Arial" panose="020B0604020202020204" pitchFamily="34" charset="0"/>
                <a:cs typeface="Arial" panose="020B0604020202020204" pitchFamily="34" charset="0"/>
                <a:sym typeface="Symbol" panose="05050102010706020507" pitchFamily="18" charset="2"/>
              </a:rPr>
              <a:t>&lt;12</a:t>
            </a:r>
            <a:r>
              <a:rPr lang="en-IN" sz="1600" b="1" dirty="0" smtClean="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a:t>
            </a:r>
            <a:endParaRPr lang="en-IN" sz="1600" dirty="0"/>
          </a:p>
          <a:p>
            <a:pPr>
              <a:buFont typeface="+mj-lt"/>
              <a:buAutoNum type="arabicPeriod"/>
            </a:pPr>
            <a:r>
              <a:rPr lang="en-IN" sz="1600" dirty="0" smtClean="0"/>
              <a:t>Give </a:t>
            </a:r>
            <a:r>
              <a:rPr lang="en-IN" sz="1600" dirty="0"/>
              <a:t>information of all the sales person from Mumbai whose commission are less than 12.</a:t>
            </a:r>
          </a:p>
          <a:p>
            <a:pPr marL="457200" lvl="1" indent="0">
              <a:buNone/>
            </a:pPr>
            <a:r>
              <a:rPr lang="en-IN" sz="1600" b="1" dirty="0">
                <a:latin typeface="Arial" panose="020B0604020202020204" pitchFamily="34" charset="0"/>
                <a:cs typeface="Arial" panose="020B0604020202020204" pitchFamily="34" charset="0"/>
              </a:rPr>
              <a:t>{&lt;</a:t>
            </a:r>
            <a:r>
              <a:rPr lang="en-IN" sz="1600" b="1" dirty="0" err="1"/>
              <a:t>spid</a:t>
            </a:r>
            <a:r>
              <a:rPr lang="en-IN" sz="1600" b="1" dirty="0"/>
              <a:t>, </a:t>
            </a:r>
            <a:r>
              <a:rPr lang="en-IN" sz="1600" b="1" dirty="0" err="1"/>
              <a:t>spname</a:t>
            </a:r>
            <a:r>
              <a:rPr lang="en-IN" sz="1600" b="1" dirty="0"/>
              <a:t>, </a:t>
            </a:r>
            <a:r>
              <a:rPr lang="en-IN" sz="1600" b="1" dirty="0" err="1"/>
              <a:t>mgrid</a:t>
            </a:r>
            <a:r>
              <a:rPr lang="en-IN" sz="1600" b="1" dirty="0"/>
              <a:t>, city, </a:t>
            </a:r>
            <a:r>
              <a:rPr lang="en-IN" sz="1600" b="1" dirty="0" err="1"/>
              <a:t>comm</a:t>
            </a:r>
            <a:r>
              <a:rPr lang="en-IN" sz="1600" b="1" dirty="0"/>
              <a:t>&gt;</a:t>
            </a:r>
            <a:r>
              <a:rPr lang="en-IN" sz="1600" b="1" dirty="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&lt;</a:t>
            </a:r>
            <a:r>
              <a:rPr lang="en-IN" sz="1600" b="1" dirty="0" err="1" smtClean="0"/>
              <a:t>spid</a:t>
            </a:r>
            <a:r>
              <a:rPr lang="en-IN" sz="1600" b="1" dirty="0"/>
              <a:t>, </a:t>
            </a:r>
            <a:r>
              <a:rPr lang="en-IN" sz="1600" b="1" dirty="0" err="1"/>
              <a:t>spname</a:t>
            </a:r>
            <a:r>
              <a:rPr lang="en-IN" sz="1600" b="1" dirty="0"/>
              <a:t>, </a:t>
            </a:r>
            <a:r>
              <a:rPr lang="en-IN" sz="1600" b="1" dirty="0" err="1"/>
              <a:t>mgrid</a:t>
            </a:r>
            <a:r>
              <a:rPr lang="en-IN" sz="1600" b="1" dirty="0"/>
              <a:t>, city, </a:t>
            </a:r>
            <a:r>
              <a:rPr lang="en-IN" sz="1600" b="1" dirty="0" err="1" smtClean="0"/>
              <a:t>comm</a:t>
            </a:r>
            <a:r>
              <a:rPr lang="en-IN" sz="1600" b="1" dirty="0" smtClean="0"/>
              <a:t>&gt;</a:t>
            </a:r>
            <a:r>
              <a:rPr lang="en-IN" sz="1600" b="1" dirty="0" smtClean="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sales_person</a:t>
            </a:r>
            <a:r>
              <a:rPr lang="en-IN" sz="1600" b="1" dirty="0">
                <a:latin typeface="Arial" panose="020B0604020202020204" pitchFamily="34" charset="0"/>
                <a:cs typeface="Arial" panose="020B0604020202020204" pitchFamily="34" charset="0"/>
                <a:sym typeface="Symbol" panose="05050102010706020507" pitchFamily="18" charset="2"/>
              </a:rPr>
              <a:t> ^ </a:t>
            </a:r>
            <a:r>
              <a:rPr lang="en-IN" sz="1600" b="1" dirty="0">
                <a:solidFill>
                  <a:srgbClr val="FF0000"/>
                </a:solidFill>
                <a:latin typeface="Arial" panose="020B0604020202020204" pitchFamily="34" charset="0"/>
                <a:cs typeface="Arial" panose="020B0604020202020204" pitchFamily="34" charset="0"/>
                <a:sym typeface="Symbol" panose="05050102010706020507" pitchFamily="18" charset="2"/>
              </a:rPr>
              <a:t>city</a:t>
            </a:r>
            <a:r>
              <a:rPr lang="en-IN" sz="1600" b="1" dirty="0">
                <a:latin typeface="Arial" panose="020B0604020202020204" pitchFamily="34" charset="0"/>
                <a:cs typeface="Arial" panose="020B0604020202020204" pitchFamily="34" charset="0"/>
                <a:sym typeface="Symbol" panose="05050102010706020507" pitchFamily="18" charset="2"/>
              </a:rPr>
              <a:t> =‘Mumbai’ </a:t>
            </a:r>
            <a:r>
              <a:rPr lang="en-IN" sz="1600" b="1" dirty="0" smtClean="0">
                <a:latin typeface="Arial" panose="020B0604020202020204" pitchFamily="34" charset="0"/>
                <a:cs typeface="Arial" panose="020B0604020202020204" pitchFamily="34" charset="0"/>
                <a:sym typeface="Symbol" panose="05050102010706020507" pitchFamily="18" charset="2"/>
              </a:rPr>
              <a:t>^ </a:t>
            </a:r>
            <a:r>
              <a:rPr lang="en-IN" sz="1600" b="1" dirty="0" err="1">
                <a:latin typeface="Arial" panose="020B0604020202020204" pitchFamily="34" charset="0"/>
                <a:cs typeface="Arial" panose="020B0604020202020204" pitchFamily="34" charset="0"/>
                <a:sym typeface="Symbol" panose="05050102010706020507" pitchFamily="18" charset="2"/>
              </a:rPr>
              <a:t>comm</a:t>
            </a:r>
            <a:r>
              <a:rPr lang="en-IN" sz="1600" b="1" dirty="0">
                <a:latin typeface="Arial" panose="020B0604020202020204" pitchFamily="34" charset="0"/>
                <a:cs typeface="Arial" panose="020B0604020202020204" pitchFamily="34" charset="0"/>
                <a:sym typeface="Symbol" panose="05050102010706020507" pitchFamily="18" charset="2"/>
              </a:rPr>
              <a:t>&lt;12</a:t>
            </a:r>
            <a:r>
              <a:rPr lang="en-IN" sz="1600" b="1" dirty="0">
                <a:latin typeface="Arial" panose="020B0604020202020204" pitchFamily="34" charset="0"/>
                <a:cs typeface="Arial" panose="020B0604020202020204" pitchFamily="34" charset="0"/>
              </a:rPr>
              <a:t> }</a:t>
            </a:r>
            <a:endParaRPr lang="en-IN" sz="1600" dirty="0"/>
          </a:p>
          <a:p>
            <a:pPr>
              <a:buFont typeface="+mj-lt"/>
              <a:buAutoNum type="arabicPeriod"/>
            </a:pPr>
            <a:endParaRPr lang="en-IN" sz="1600" dirty="0"/>
          </a:p>
          <a:p>
            <a:pPr marL="457200" lvl="1" indent="0">
              <a:buNone/>
            </a:pPr>
            <a:endParaRPr lang="en-IN" sz="1600" dirty="0"/>
          </a:p>
          <a:p>
            <a:pPr marL="0" indent="0">
              <a:buNone/>
            </a:pPr>
            <a:endParaRPr lang="en-IN" sz="2000" b="1" dirty="0"/>
          </a:p>
          <a:p>
            <a:pPr marL="0" indent="0">
              <a:buNone/>
            </a:pPr>
            <a:endParaRPr lang="en-IN" dirty="0"/>
          </a:p>
        </p:txBody>
      </p:sp>
    </p:spTree>
    <p:extLst>
      <p:ext uri="{BB962C8B-B14F-4D97-AF65-F5344CB8AC3E}">
        <p14:creationId xmlns:p14="http://schemas.microsoft.com/office/powerpoint/2010/main" val="9931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b="1" dirty="0"/>
              <a:t>Super Key: </a:t>
            </a:r>
            <a:r>
              <a:rPr lang="en-IN" dirty="0"/>
              <a:t>The set of attributes which can uniquely identify a tuple is known as Super Key. For Example, STUD_NO, (STUD_NO, STUD_NAME) etc. </a:t>
            </a:r>
          </a:p>
          <a:p>
            <a:pPr lvl="1"/>
            <a:r>
              <a:rPr lang="en-IN" dirty="0">
                <a:solidFill>
                  <a:srgbClr val="FF0000"/>
                </a:solidFill>
              </a:rPr>
              <a:t>Adding zero or more attributes to candidate key generates super key</a:t>
            </a:r>
            <a:r>
              <a:rPr lang="en-IN" dirty="0"/>
              <a:t>.</a:t>
            </a:r>
          </a:p>
          <a:p>
            <a:pPr lvl="1"/>
            <a:r>
              <a:rPr lang="en-IN" dirty="0">
                <a:solidFill>
                  <a:srgbClr val="FF0000"/>
                </a:solidFill>
              </a:rPr>
              <a:t>A candidate key is a super key but vice versa is not true</a:t>
            </a:r>
            <a:r>
              <a:rPr lang="en-IN" dirty="0"/>
              <a:t>.</a:t>
            </a:r>
          </a:p>
          <a:p>
            <a:r>
              <a:rPr lang="en-IN" b="1" dirty="0"/>
              <a:t>Primary Key:</a:t>
            </a:r>
            <a:r>
              <a:rPr lang="en-IN" dirty="0"/>
              <a:t> There can be more than one candidate key in relation out of which one can be chosen as the primary key. For Example, STUD_NO, as well as STUD_PHONE both, are candidate keys for relation STUDENT but STUD_NO can be chosen as the primary key (only one out of many candidate keys).</a:t>
            </a:r>
          </a:p>
          <a:p>
            <a:r>
              <a:rPr lang="en-IN" b="1" dirty="0"/>
              <a:t>Alternate Key: </a:t>
            </a:r>
            <a:r>
              <a:rPr lang="en-IN" dirty="0"/>
              <a:t>The candidate key other than the primary key is called an alternate key. For Example, STUD_NO, as well as STUD_PHONE both, are candidate keys for relation STUDENT but STUD_PHONE will be alternate key (only one out of many candidate keys).</a:t>
            </a:r>
          </a:p>
        </p:txBody>
      </p:sp>
    </p:spTree>
    <p:extLst>
      <p:ext uri="{BB962C8B-B14F-4D97-AF65-F5344CB8AC3E}">
        <p14:creationId xmlns:p14="http://schemas.microsoft.com/office/powerpoint/2010/main" val="1820673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Rectangle 3"/>
          <p:cNvSpPr/>
          <p:nvPr/>
        </p:nvSpPr>
        <p:spPr>
          <a:xfrm>
            <a:off x="477673" y="727074"/>
            <a:ext cx="8802806" cy="5090624"/>
          </a:xfrm>
          <a:prstGeom prst="rect">
            <a:avLst/>
          </a:prstGeom>
        </p:spPr>
        <p:txBody>
          <a:bodyPr wrap="square">
            <a:spAutoFit/>
          </a:bodyPr>
          <a:lstStyle/>
          <a:p>
            <a:pPr lvl="2">
              <a:lnSpc>
                <a:spcPct val="70000"/>
              </a:lnSpc>
              <a:buFont typeface="Monotype Sorts" pitchFamily="2" charset="2"/>
              <a:buNone/>
            </a:pPr>
            <a:r>
              <a:rPr lang="en-US" altLang="en-US" b="1" dirty="0">
                <a:solidFill>
                  <a:srgbClr val="FF0000"/>
                </a:solidFill>
                <a:latin typeface="Arial" panose="020B0604020202020204" pitchFamily="34" charset="0"/>
                <a:cs typeface="Arial" panose="020B0604020202020204" pitchFamily="34" charset="0"/>
              </a:rPr>
              <a:t>branch</a:t>
            </a:r>
            <a:r>
              <a:rPr lang="en-US" altLang="en-US" dirty="0">
                <a:solidFill>
                  <a:srgbClr val="FF0000"/>
                </a:solidFill>
                <a:latin typeface="Arial" panose="020B0604020202020204" pitchFamily="34" charset="0"/>
                <a:cs typeface="Arial" panose="020B0604020202020204" pitchFamily="34" charset="0"/>
              </a:rPr>
              <a:t> (branch-name, branch-city, assets)</a:t>
            </a:r>
          </a:p>
          <a:p>
            <a:pPr lvl="2">
              <a:lnSpc>
                <a:spcPct val="70000"/>
              </a:lnSpc>
              <a:buFont typeface="Monotype Sorts" pitchFamily="2" charset="2"/>
              <a:buNone/>
            </a:pPr>
            <a:r>
              <a:rPr lang="en-US" altLang="en-US" b="1" dirty="0">
                <a:latin typeface="Arial" panose="020B0604020202020204" pitchFamily="34" charset="0"/>
                <a:cs typeface="Arial" panose="020B0604020202020204" pitchFamily="34" charset="0"/>
              </a:rPr>
              <a:t>customer </a:t>
            </a:r>
            <a:r>
              <a:rPr lang="en-US" altLang="en-US" dirty="0">
                <a:latin typeface="Arial" panose="020B0604020202020204" pitchFamily="34" charset="0"/>
                <a:cs typeface="Arial" panose="020B0604020202020204" pitchFamily="34" charset="0"/>
              </a:rPr>
              <a:t>(customer-name, customer-street, customer-only)</a:t>
            </a:r>
          </a:p>
          <a:p>
            <a:pPr lvl="2">
              <a:lnSpc>
                <a:spcPct val="70000"/>
              </a:lnSpc>
              <a:buFont typeface="Monotype Sorts" pitchFamily="2" charset="2"/>
              <a:buNone/>
            </a:pPr>
            <a:r>
              <a:rPr lang="en-US" altLang="en-US" b="1" dirty="0">
                <a:solidFill>
                  <a:srgbClr val="FF0000"/>
                </a:solidFill>
                <a:latin typeface="Arial" panose="020B0604020202020204" pitchFamily="34" charset="0"/>
                <a:cs typeface="Arial" panose="020B0604020202020204" pitchFamily="34" charset="0"/>
              </a:rPr>
              <a:t>account </a:t>
            </a:r>
            <a:r>
              <a:rPr lang="en-US" altLang="en-US" dirty="0">
                <a:solidFill>
                  <a:srgbClr val="FF0000"/>
                </a:solidFill>
                <a:latin typeface="Arial" panose="020B0604020202020204" pitchFamily="34" charset="0"/>
                <a:cs typeface="Arial" panose="020B0604020202020204" pitchFamily="34" charset="0"/>
              </a:rPr>
              <a:t>(account-number, branch-name, balance)</a:t>
            </a:r>
          </a:p>
          <a:p>
            <a:pPr lvl="2">
              <a:lnSpc>
                <a:spcPct val="70000"/>
              </a:lnSpc>
              <a:buFont typeface="Monotype Sorts" pitchFamily="2" charset="2"/>
              <a:buNone/>
            </a:pPr>
            <a:r>
              <a:rPr lang="en-US" altLang="en-US" b="1" dirty="0">
                <a:latin typeface="Arial" panose="020B0604020202020204" pitchFamily="34" charset="0"/>
                <a:cs typeface="Arial" panose="020B0604020202020204" pitchFamily="34" charset="0"/>
              </a:rPr>
              <a:t>loan</a:t>
            </a:r>
            <a:r>
              <a:rPr lang="en-US" altLang="en-US" dirty="0">
                <a:latin typeface="Arial" panose="020B0604020202020204" pitchFamily="34" charset="0"/>
                <a:cs typeface="Arial" panose="020B0604020202020204" pitchFamily="34" charset="0"/>
              </a:rPr>
              <a:t> (loan-number, branch-name, amount)</a:t>
            </a:r>
          </a:p>
          <a:p>
            <a:pPr lvl="2">
              <a:lnSpc>
                <a:spcPct val="70000"/>
              </a:lnSpc>
              <a:buFont typeface="Monotype Sorts" pitchFamily="2" charset="2"/>
              <a:buNone/>
            </a:pPr>
            <a:r>
              <a:rPr lang="en-US" altLang="en-US" b="1" dirty="0">
                <a:solidFill>
                  <a:srgbClr val="FF0000"/>
                </a:solidFill>
                <a:latin typeface="Arial" panose="020B0604020202020204" pitchFamily="34" charset="0"/>
                <a:cs typeface="Arial" panose="020B0604020202020204" pitchFamily="34" charset="0"/>
              </a:rPr>
              <a:t>depositor </a:t>
            </a:r>
            <a:r>
              <a:rPr lang="en-US" altLang="en-US" dirty="0">
                <a:solidFill>
                  <a:srgbClr val="FF0000"/>
                </a:solidFill>
                <a:latin typeface="Arial" panose="020B0604020202020204" pitchFamily="34" charset="0"/>
                <a:cs typeface="Arial" panose="020B0604020202020204" pitchFamily="34" charset="0"/>
              </a:rPr>
              <a:t>(customer-name, account-number)</a:t>
            </a:r>
          </a:p>
          <a:p>
            <a:pPr lvl="2">
              <a:lnSpc>
                <a:spcPct val="70000"/>
              </a:lnSpc>
              <a:buFont typeface="Monotype Sorts" pitchFamily="2" charset="2"/>
              <a:buNone/>
            </a:pPr>
            <a:r>
              <a:rPr lang="en-US" altLang="en-US" b="1" dirty="0">
                <a:latin typeface="Arial" panose="020B0604020202020204" pitchFamily="34" charset="0"/>
                <a:cs typeface="Arial" panose="020B0604020202020204" pitchFamily="34" charset="0"/>
              </a:rPr>
              <a:t>borrower</a:t>
            </a:r>
            <a:r>
              <a:rPr lang="en-US" altLang="en-US" dirty="0">
                <a:latin typeface="Arial" panose="020B0604020202020204" pitchFamily="34" charset="0"/>
                <a:cs typeface="Arial" panose="020B0604020202020204" pitchFamily="34" charset="0"/>
              </a:rPr>
              <a:t> (customer-name, loan-number</a:t>
            </a:r>
            <a:r>
              <a:rPr lang="en-US" altLang="en-US" dirty="0" smtClean="0">
                <a:latin typeface="Arial" panose="020B0604020202020204" pitchFamily="34" charset="0"/>
                <a:cs typeface="Arial" panose="020B0604020202020204" pitchFamily="34" charset="0"/>
              </a:rPr>
              <a:t>)</a:t>
            </a:r>
          </a:p>
          <a:p>
            <a:pPr>
              <a:lnSpc>
                <a:spcPct val="70000"/>
              </a:lnSpc>
              <a:buFont typeface="Monotype Sorts" pitchFamily="2" charset="2"/>
              <a:buNone/>
            </a:pPr>
            <a:endParaRPr lang="en-US" altLang="en-US" dirty="0">
              <a:latin typeface="Arial" panose="020B0604020202020204" pitchFamily="34" charset="0"/>
              <a:cs typeface="Arial" panose="020B0604020202020204" pitchFamily="34" charset="0"/>
            </a:endParaRPr>
          </a:p>
          <a:p>
            <a:pPr>
              <a:lnSpc>
                <a:spcPct val="70000"/>
              </a:lnSpc>
              <a:buFont typeface="Monotype Sorts" pitchFamily="2" charset="2"/>
              <a:buNone/>
            </a:pPr>
            <a:r>
              <a:rPr lang="en-US" altLang="en-US" dirty="0" smtClean="0">
                <a:latin typeface="Arial" panose="020B0604020202020204" pitchFamily="34" charset="0"/>
                <a:cs typeface="Arial" panose="020B0604020202020204" pitchFamily="34" charset="0"/>
              </a:rPr>
              <a:t>List names of all branches in the bank.</a:t>
            </a:r>
          </a:p>
          <a:p>
            <a:pPr>
              <a:lnSpc>
                <a:spcPct val="70000"/>
              </a:lnSpc>
            </a:pPr>
            <a:r>
              <a:rPr lang="en-IN" b="1" dirty="0" smtClean="0"/>
              <a:t>{&lt;</a:t>
            </a:r>
            <a:r>
              <a:rPr lang="en-IN" b="1" dirty="0" err="1" smtClean="0"/>
              <a:t>bn</a:t>
            </a:r>
            <a:r>
              <a:rPr lang="en-IN" b="1" dirty="0" smtClean="0"/>
              <a:t> </a:t>
            </a:r>
            <a:r>
              <a:rPr lang="en-IN" b="1" dirty="0"/>
              <a:t>&gt;| </a:t>
            </a:r>
            <a:r>
              <a:rPr lang="en-IN" b="1" dirty="0" smtClean="0"/>
              <a:t>&lt;</a:t>
            </a:r>
            <a:r>
              <a:rPr lang="en-IN" b="1" dirty="0" err="1" smtClean="0"/>
              <a:t>bn</a:t>
            </a:r>
            <a:r>
              <a:rPr lang="en-IN" b="1" dirty="0" smtClean="0"/>
              <a:t>, </a:t>
            </a:r>
            <a:r>
              <a:rPr lang="en-IN" b="1" dirty="0" err="1" smtClean="0"/>
              <a:t>bc</a:t>
            </a:r>
            <a:r>
              <a:rPr lang="en-IN" b="1" dirty="0" smtClean="0"/>
              <a:t>, </a:t>
            </a:r>
            <a:r>
              <a:rPr lang="en-IN" b="1" dirty="0"/>
              <a:t>a &gt;∈ </a:t>
            </a:r>
            <a:r>
              <a:rPr lang="en-IN" b="1" dirty="0" smtClean="0"/>
              <a:t>branch}</a:t>
            </a:r>
            <a:endParaRPr lang="en-IN" b="1" dirty="0"/>
          </a:p>
          <a:p>
            <a:pPr>
              <a:lnSpc>
                <a:spcPct val="70000"/>
              </a:lnSpc>
              <a:buFont typeface="Monotype Sorts" pitchFamily="2" charset="2"/>
              <a:buNone/>
            </a:pPr>
            <a:endParaRPr lang="en-US" altLang="en-US" dirty="0" smtClean="0">
              <a:latin typeface="Arial" panose="020B0604020202020204" pitchFamily="34" charset="0"/>
              <a:cs typeface="Arial" panose="020B0604020202020204" pitchFamily="34" charset="0"/>
            </a:endParaRPr>
          </a:p>
          <a:p>
            <a:pPr>
              <a:lnSpc>
                <a:spcPct val="70000"/>
              </a:lnSpc>
              <a:buFont typeface="Monotype Sorts" pitchFamily="2" charset="2"/>
              <a:buNone/>
            </a:pPr>
            <a:endParaRPr lang="en-US" altLang="en-US" dirty="0" smtClean="0">
              <a:latin typeface="Arial" panose="020B0604020202020204" pitchFamily="34" charset="0"/>
              <a:cs typeface="Arial" panose="020B0604020202020204" pitchFamily="34" charset="0"/>
            </a:endParaRPr>
          </a:p>
          <a:p>
            <a:pPr>
              <a:lnSpc>
                <a:spcPct val="70000"/>
              </a:lnSpc>
              <a:buFont typeface="Monotype Sorts" pitchFamily="2" charset="2"/>
              <a:buNone/>
            </a:pPr>
            <a:r>
              <a:rPr lang="en-IN" dirty="0"/>
              <a:t>Find the loan-number, branch-name, and amount for loans of over $</a:t>
            </a:r>
            <a:r>
              <a:rPr lang="en-IN" dirty="0" smtClean="0"/>
              <a:t>1200</a:t>
            </a:r>
          </a:p>
          <a:p>
            <a:pPr>
              <a:lnSpc>
                <a:spcPct val="70000"/>
              </a:lnSpc>
              <a:buFont typeface="Monotype Sorts" pitchFamily="2" charset="2"/>
              <a:buNone/>
            </a:pPr>
            <a:r>
              <a:rPr lang="en-IN" b="1" dirty="0"/>
              <a:t>{&lt;</a:t>
            </a:r>
            <a:r>
              <a:rPr lang="en-IN" b="1" dirty="0" smtClean="0"/>
              <a:t>ln, </a:t>
            </a:r>
            <a:r>
              <a:rPr lang="en-IN" b="1" dirty="0" err="1" smtClean="0"/>
              <a:t>bn</a:t>
            </a:r>
            <a:r>
              <a:rPr lang="en-IN" b="1" dirty="0" smtClean="0"/>
              <a:t>, </a:t>
            </a:r>
            <a:r>
              <a:rPr lang="en-IN" b="1" dirty="0"/>
              <a:t>a &gt;| &lt;</a:t>
            </a:r>
            <a:r>
              <a:rPr lang="en-IN" b="1" dirty="0" smtClean="0"/>
              <a:t>ln, </a:t>
            </a:r>
            <a:r>
              <a:rPr lang="en-IN" b="1" dirty="0" err="1" smtClean="0"/>
              <a:t>bn</a:t>
            </a:r>
            <a:r>
              <a:rPr lang="en-IN" b="1" dirty="0" smtClean="0"/>
              <a:t>, </a:t>
            </a:r>
            <a:r>
              <a:rPr lang="en-IN" b="1" dirty="0"/>
              <a:t>a &gt;</a:t>
            </a:r>
            <a:r>
              <a:rPr lang="en-IN" b="1" dirty="0" smtClean="0"/>
              <a:t>∈ loan  ∧ a&gt;1200}</a:t>
            </a:r>
          </a:p>
          <a:p>
            <a:pPr>
              <a:lnSpc>
                <a:spcPct val="70000"/>
              </a:lnSpc>
              <a:buFont typeface="Monotype Sorts" pitchFamily="2" charset="2"/>
              <a:buNone/>
            </a:pPr>
            <a:endParaRPr lang="en-IN" b="1" dirty="0"/>
          </a:p>
          <a:p>
            <a:pPr>
              <a:lnSpc>
                <a:spcPct val="70000"/>
              </a:lnSpc>
              <a:buFont typeface="Monotype Sorts" pitchFamily="2" charset="2"/>
              <a:buNone/>
            </a:pPr>
            <a:r>
              <a:rPr lang="en-IN" dirty="0"/>
              <a:t>Find the names of all customers who have a loan of over $</a:t>
            </a:r>
            <a:r>
              <a:rPr lang="en-IN" dirty="0" smtClean="0"/>
              <a:t>1200 </a:t>
            </a:r>
            <a:r>
              <a:rPr lang="en-IN" sz="1200" dirty="0">
                <a:solidFill>
                  <a:srgbClr val="FF0000"/>
                </a:solidFill>
              </a:rPr>
              <a:t>{natural </a:t>
            </a:r>
            <a:r>
              <a:rPr lang="en-IN" sz="1200" dirty="0" smtClean="0">
                <a:solidFill>
                  <a:srgbClr val="FF0000"/>
                </a:solidFill>
              </a:rPr>
              <a:t>join, condition=</a:t>
            </a:r>
            <a:r>
              <a:rPr lang="en-IN" sz="1200" b="1" dirty="0"/>
              <a:t> </a:t>
            </a:r>
            <a:r>
              <a:rPr lang="en-IN" sz="1200" b="1" dirty="0">
                <a:solidFill>
                  <a:srgbClr val="FF0000"/>
                </a:solidFill>
              </a:rPr>
              <a:t>∃ln </a:t>
            </a:r>
            <a:r>
              <a:rPr lang="en-IN" sz="1200" dirty="0" smtClean="0">
                <a:solidFill>
                  <a:srgbClr val="FF0000"/>
                </a:solidFill>
              </a:rPr>
              <a:t>}</a:t>
            </a:r>
            <a:endParaRPr lang="en-IN" dirty="0" smtClean="0">
              <a:solidFill>
                <a:srgbClr val="FF0000"/>
              </a:solidFill>
            </a:endParaRPr>
          </a:p>
          <a:p>
            <a:pPr>
              <a:lnSpc>
                <a:spcPct val="70000"/>
              </a:lnSpc>
              <a:buFont typeface="Monotype Sorts" pitchFamily="2" charset="2"/>
              <a:buNone/>
            </a:pPr>
            <a:r>
              <a:rPr lang="en-IN" b="1" dirty="0" smtClean="0"/>
              <a:t>{ &lt;</a:t>
            </a:r>
            <a:r>
              <a:rPr lang="en-IN" b="1" dirty="0" err="1" smtClean="0"/>
              <a:t>cn</a:t>
            </a:r>
            <a:r>
              <a:rPr lang="en-IN" b="1" dirty="0" smtClean="0"/>
              <a:t>&gt;| </a:t>
            </a:r>
            <a:r>
              <a:rPr lang="en-IN" b="1" dirty="0"/>
              <a:t>∃</a:t>
            </a:r>
            <a:r>
              <a:rPr lang="en-IN" b="1" dirty="0" smtClean="0"/>
              <a:t>ln  </a:t>
            </a:r>
            <a:r>
              <a:rPr lang="en-IN" b="1" dirty="0"/>
              <a:t>(</a:t>
            </a:r>
            <a:r>
              <a:rPr lang="en-IN" b="1" dirty="0">
                <a:solidFill>
                  <a:srgbClr val="00B050"/>
                </a:solidFill>
              </a:rPr>
              <a:t>&lt;</a:t>
            </a:r>
            <a:r>
              <a:rPr lang="en-IN" b="1" dirty="0" err="1" smtClean="0">
                <a:solidFill>
                  <a:srgbClr val="00B050"/>
                </a:solidFill>
              </a:rPr>
              <a:t>cn</a:t>
            </a:r>
            <a:r>
              <a:rPr lang="en-IN" b="1" dirty="0" smtClean="0">
                <a:solidFill>
                  <a:srgbClr val="00B050"/>
                </a:solidFill>
              </a:rPr>
              <a:t>, ln </a:t>
            </a:r>
            <a:r>
              <a:rPr lang="en-IN" b="1" dirty="0">
                <a:solidFill>
                  <a:srgbClr val="00B050"/>
                </a:solidFill>
              </a:rPr>
              <a:t>&gt;</a:t>
            </a:r>
            <a:r>
              <a:rPr lang="en-IN" b="1" dirty="0" smtClean="0"/>
              <a:t>∈ </a:t>
            </a:r>
            <a:r>
              <a:rPr lang="en-IN" b="1" dirty="0" smtClean="0">
                <a:solidFill>
                  <a:srgbClr val="FF0000"/>
                </a:solidFill>
              </a:rPr>
              <a:t>borrower </a:t>
            </a:r>
            <a:r>
              <a:rPr lang="en-IN" b="1" dirty="0">
                <a:solidFill>
                  <a:srgbClr val="FF0000"/>
                </a:solidFill>
              </a:rPr>
              <a:t>∧</a:t>
            </a:r>
            <a:r>
              <a:rPr lang="en-IN" b="1" dirty="0">
                <a:solidFill>
                  <a:srgbClr val="00B050"/>
                </a:solidFill>
              </a:rPr>
              <a:t>&lt;</a:t>
            </a:r>
            <a:r>
              <a:rPr lang="en-IN" b="1" dirty="0" smtClean="0">
                <a:solidFill>
                  <a:srgbClr val="00B050"/>
                </a:solidFill>
              </a:rPr>
              <a:t>ln, </a:t>
            </a:r>
            <a:r>
              <a:rPr lang="en-IN" b="1" dirty="0" err="1" smtClean="0">
                <a:solidFill>
                  <a:srgbClr val="00B050"/>
                </a:solidFill>
              </a:rPr>
              <a:t>bn</a:t>
            </a:r>
            <a:r>
              <a:rPr lang="en-IN" b="1" dirty="0" smtClean="0">
                <a:solidFill>
                  <a:srgbClr val="00B050"/>
                </a:solidFill>
              </a:rPr>
              <a:t>, </a:t>
            </a:r>
            <a:r>
              <a:rPr lang="en-IN" b="1" dirty="0">
                <a:solidFill>
                  <a:srgbClr val="00B050"/>
                </a:solidFill>
              </a:rPr>
              <a:t>a &gt;</a:t>
            </a:r>
            <a:r>
              <a:rPr lang="en-IN" b="1" dirty="0" smtClean="0"/>
              <a:t>∈ </a:t>
            </a:r>
            <a:r>
              <a:rPr lang="en-IN" b="1" dirty="0" smtClean="0">
                <a:solidFill>
                  <a:srgbClr val="FF0000"/>
                </a:solidFill>
              </a:rPr>
              <a:t>loan</a:t>
            </a:r>
            <a:r>
              <a:rPr lang="en-IN" b="1" dirty="0" smtClean="0"/>
              <a:t> ∧ a&gt;1200) }</a:t>
            </a:r>
          </a:p>
          <a:p>
            <a:pPr>
              <a:lnSpc>
                <a:spcPct val="70000"/>
              </a:lnSpc>
              <a:buFont typeface="Monotype Sorts" pitchFamily="2" charset="2"/>
              <a:buNone/>
            </a:pPr>
            <a:endParaRPr lang="en-IN" b="1" dirty="0"/>
          </a:p>
          <a:p>
            <a:pPr>
              <a:lnSpc>
                <a:spcPct val="70000"/>
              </a:lnSpc>
              <a:buFont typeface="Monotype Sorts" pitchFamily="2" charset="2"/>
              <a:buNone/>
            </a:pPr>
            <a:r>
              <a:rPr lang="en-IN" dirty="0"/>
              <a:t>Find the names of all customers who have a loan from the </a:t>
            </a:r>
            <a:r>
              <a:rPr lang="en-IN" dirty="0" err="1" smtClean="0"/>
              <a:t>miami</a:t>
            </a:r>
            <a:r>
              <a:rPr lang="en-IN" smtClean="0"/>
              <a:t> branch</a:t>
            </a:r>
            <a:endParaRPr lang="en-IN" b="1" dirty="0" smtClean="0"/>
          </a:p>
          <a:p>
            <a:pPr>
              <a:lnSpc>
                <a:spcPct val="70000"/>
              </a:lnSpc>
              <a:buFont typeface="Monotype Sorts" pitchFamily="2" charset="2"/>
              <a:buNone/>
            </a:pPr>
            <a:r>
              <a:rPr lang="en-IN" b="1" dirty="0"/>
              <a:t>{&lt;</a:t>
            </a:r>
            <a:r>
              <a:rPr lang="en-IN" b="1" dirty="0" err="1" smtClean="0"/>
              <a:t>cn</a:t>
            </a:r>
            <a:r>
              <a:rPr lang="en-IN" b="1" dirty="0" smtClean="0"/>
              <a:t>, </a:t>
            </a:r>
            <a:r>
              <a:rPr lang="en-IN" b="1" dirty="0"/>
              <a:t>a&gt;| ∃</a:t>
            </a:r>
            <a:r>
              <a:rPr lang="en-IN" b="1" dirty="0" smtClean="0"/>
              <a:t>ln (&lt;</a:t>
            </a:r>
            <a:r>
              <a:rPr lang="en-IN" b="1" dirty="0" err="1" smtClean="0"/>
              <a:t>cn</a:t>
            </a:r>
            <a:r>
              <a:rPr lang="en-IN" b="1" dirty="0" smtClean="0"/>
              <a:t>, ln&gt;</a:t>
            </a:r>
            <a:r>
              <a:rPr lang="en-IN" b="1" dirty="0"/>
              <a:t>∈borrower ∧∃b(&lt;</a:t>
            </a:r>
            <a:r>
              <a:rPr lang="en-IN" b="1" dirty="0" smtClean="0"/>
              <a:t>ln, </a:t>
            </a:r>
            <a:r>
              <a:rPr lang="en-IN" b="1" dirty="0" err="1" smtClean="0"/>
              <a:t>bn</a:t>
            </a:r>
            <a:r>
              <a:rPr lang="en-IN" b="1" dirty="0" smtClean="0"/>
              <a:t>, </a:t>
            </a:r>
            <a:r>
              <a:rPr lang="en-IN" b="1" dirty="0"/>
              <a:t>a &gt;∈</a:t>
            </a:r>
            <a:r>
              <a:rPr lang="en-IN" b="1" dirty="0" err="1"/>
              <a:t>loan∧b</a:t>
            </a:r>
            <a:r>
              <a:rPr lang="en-IN" b="1" dirty="0"/>
              <a:t>= </a:t>
            </a:r>
            <a:r>
              <a:rPr lang="en-IN" b="1" dirty="0" smtClean="0"/>
              <a:t>“</a:t>
            </a:r>
            <a:r>
              <a:rPr lang="en-IN" b="1" dirty="0" err="1" smtClean="0"/>
              <a:t>miami</a:t>
            </a:r>
            <a:r>
              <a:rPr lang="en-IN" b="1" dirty="0" smtClean="0"/>
              <a:t>”))}</a:t>
            </a:r>
          </a:p>
          <a:p>
            <a:pPr>
              <a:lnSpc>
                <a:spcPct val="70000"/>
              </a:lnSpc>
              <a:buFont typeface="Monotype Sorts" pitchFamily="2" charset="2"/>
              <a:buNone/>
            </a:pPr>
            <a:endParaRPr lang="en-IN" b="1" dirty="0"/>
          </a:p>
          <a:p>
            <a:pPr>
              <a:lnSpc>
                <a:spcPct val="70000"/>
              </a:lnSpc>
              <a:buFont typeface="Monotype Sorts" pitchFamily="2" charset="2"/>
              <a:buNone/>
            </a:pPr>
            <a:endParaRPr lang="en-IN" b="1" dirty="0" smtClean="0"/>
          </a:p>
          <a:p>
            <a:pPr>
              <a:lnSpc>
                <a:spcPct val="70000"/>
              </a:lnSpc>
              <a:buFont typeface="Monotype Sorts" pitchFamily="2" charset="2"/>
              <a:buNone/>
            </a:pPr>
            <a:r>
              <a:rPr lang="en-IN" dirty="0"/>
              <a:t>Find the names of all customers having a loan, an account, or both at the </a:t>
            </a:r>
            <a:r>
              <a:rPr lang="en-IN" dirty="0" err="1"/>
              <a:t>Perryridge</a:t>
            </a:r>
            <a:r>
              <a:rPr lang="en-IN" dirty="0"/>
              <a:t> branch</a:t>
            </a:r>
            <a:r>
              <a:rPr lang="en-IN" dirty="0" smtClean="0"/>
              <a:t>:</a:t>
            </a:r>
          </a:p>
          <a:p>
            <a:pPr>
              <a:lnSpc>
                <a:spcPct val="70000"/>
              </a:lnSpc>
              <a:buFont typeface="Monotype Sorts" pitchFamily="2" charset="2"/>
              <a:buNone/>
            </a:pPr>
            <a:r>
              <a:rPr lang="en-IN" b="1" dirty="0"/>
              <a:t>{&lt;c&gt;| ∃l ({&lt;c, l&gt;∈borrower ∧∃</a:t>
            </a:r>
            <a:r>
              <a:rPr lang="en-IN" b="1" dirty="0" err="1"/>
              <a:t>b,a</a:t>
            </a:r>
            <a:r>
              <a:rPr lang="en-IN" b="1" dirty="0"/>
              <a:t>(&lt;l, b, a &gt;∈</a:t>
            </a:r>
            <a:r>
              <a:rPr lang="en-IN" b="1" dirty="0" err="1"/>
              <a:t>loan∧b</a:t>
            </a:r>
            <a:r>
              <a:rPr lang="en-IN" b="1" dirty="0"/>
              <a:t>= “</a:t>
            </a:r>
            <a:r>
              <a:rPr lang="en-IN" b="1" dirty="0" err="1"/>
              <a:t>Perryridge</a:t>
            </a:r>
            <a:r>
              <a:rPr lang="en-IN" b="1" dirty="0"/>
              <a:t>”))∨∃a(&lt;c, a&gt;∈depositor∧∃</a:t>
            </a:r>
            <a:r>
              <a:rPr lang="en-IN" b="1" dirty="0" err="1"/>
              <a:t>b,n</a:t>
            </a:r>
            <a:r>
              <a:rPr lang="en-IN" b="1" dirty="0"/>
              <a:t>(&lt;a, b, n &gt;∈</a:t>
            </a:r>
            <a:r>
              <a:rPr lang="en-IN" b="1" dirty="0" err="1"/>
              <a:t>account∧b</a:t>
            </a:r>
            <a:r>
              <a:rPr lang="en-IN" b="1" dirty="0"/>
              <a:t>= “</a:t>
            </a:r>
            <a:r>
              <a:rPr lang="en-IN" b="1" dirty="0" err="1"/>
              <a:t>Perryridge</a:t>
            </a:r>
            <a:r>
              <a:rPr lang="en-IN" b="1" dirty="0" smtClean="0"/>
              <a:t>”))}</a:t>
            </a:r>
          </a:p>
          <a:p>
            <a:pPr>
              <a:lnSpc>
                <a:spcPct val="70000"/>
              </a:lnSpc>
              <a:buFont typeface="Monotype Sorts" pitchFamily="2" charset="2"/>
              <a:buNone/>
            </a:pPr>
            <a:endParaRPr lang="en-IN" b="1" dirty="0"/>
          </a:p>
          <a:p>
            <a:pPr>
              <a:lnSpc>
                <a:spcPct val="70000"/>
              </a:lnSpc>
              <a:buFont typeface="Monotype Sorts" pitchFamily="2" charset="2"/>
              <a:buNone/>
            </a:pPr>
            <a:r>
              <a:rPr lang="en-IN" dirty="0"/>
              <a:t>Find the names of all customers who have an account at all branches located in Brooklyn</a:t>
            </a:r>
            <a:r>
              <a:rPr lang="en-IN" dirty="0" smtClean="0"/>
              <a:t>:</a:t>
            </a:r>
          </a:p>
          <a:p>
            <a:pPr>
              <a:lnSpc>
                <a:spcPct val="70000"/>
              </a:lnSpc>
              <a:buFont typeface="Monotype Sorts" pitchFamily="2" charset="2"/>
              <a:buNone/>
            </a:pPr>
            <a:r>
              <a:rPr lang="en-IN" b="1" dirty="0"/>
              <a:t>{&lt;c&gt;| ∃s, n (&lt;c, s, n&gt;∈customer) ∧∀</a:t>
            </a:r>
            <a:r>
              <a:rPr lang="en-IN" b="1" dirty="0" err="1"/>
              <a:t>x,y,z</a:t>
            </a:r>
            <a:r>
              <a:rPr lang="en-IN" b="1" dirty="0"/>
              <a:t>(&lt;x, y, z &gt;∈</a:t>
            </a:r>
            <a:r>
              <a:rPr lang="en-IN" b="1" dirty="0" err="1"/>
              <a:t>branch∧y</a:t>
            </a:r>
            <a:r>
              <a:rPr lang="en-IN" b="1" dirty="0"/>
              <a:t>= “Brooklyn”) ⇒∃</a:t>
            </a:r>
            <a:r>
              <a:rPr lang="en-IN" b="1" dirty="0" err="1"/>
              <a:t>a,b</a:t>
            </a:r>
            <a:r>
              <a:rPr lang="en-IN" b="1" dirty="0"/>
              <a:t>(&lt;x, y, z &gt;∈account∧&lt;</a:t>
            </a:r>
            <a:r>
              <a:rPr lang="en-IN" b="1" dirty="0" err="1"/>
              <a:t>c,a</a:t>
            </a:r>
            <a:r>
              <a:rPr lang="en-IN" b="1" dirty="0"/>
              <a:t>&gt;∈depositor)}</a:t>
            </a:r>
            <a:endParaRPr lang="en-IN" b="1" dirty="0" smtClean="0"/>
          </a:p>
          <a:p>
            <a:pPr>
              <a:lnSpc>
                <a:spcPct val="70000"/>
              </a:lnSpc>
              <a:buFont typeface="Monotype Sorts" pitchFamily="2" charset="2"/>
              <a:buNone/>
            </a:pP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393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7" end="1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24" end="2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50" y="158419"/>
            <a:ext cx="8077200" cy="305606"/>
          </a:xfrm>
        </p:spPr>
        <p:txBody>
          <a:bodyPr/>
          <a:lstStyle/>
          <a:p>
            <a:r>
              <a:rPr lang="en-IN" sz="2000" dirty="0">
                <a:effectLst/>
              </a:rPr>
              <a:t>Miscellaneous</a:t>
            </a:r>
            <a:endParaRPr lang="en-IN"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350" y="549656"/>
            <a:ext cx="7720557" cy="5859254"/>
          </a:xfrm>
        </p:spPr>
      </p:pic>
    </p:spTree>
    <p:extLst>
      <p:ext uri="{BB962C8B-B14F-4D97-AF65-F5344CB8AC3E}">
        <p14:creationId xmlns:p14="http://schemas.microsoft.com/office/powerpoint/2010/main" val="25068874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r>
            <a:br>
              <a:rPr lang="en-IN" dirty="0"/>
            </a:br>
            <a:r>
              <a:rPr lang="en-IN" dirty="0" smtClean="0">
                <a:effectLst/>
              </a:rPr>
              <a:t>Miscellaneous </a:t>
            </a:r>
            <a:endParaRPr lang="en-IN" dirty="0">
              <a:effectLst/>
            </a:endParaRPr>
          </a:p>
        </p:txBody>
      </p:sp>
      <p:pic>
        <p:nvPicPr>
          <p:cNvPr id="4" name="Content Placeholder 3"/>
          <p:cNvPicPr>
            <a:picLocks noGrp="1" noChangeAspect="1"/>
          </p:cNvPicPr>
          <p:nvPr>
            <p:ph idx="1"/>
          </p:nvPr>
        </p:nvPicPr>
        <p:blipFill>
          <a:blip r:embed="rId2"/>
          <a:stretch>
            <a:fillRect/>
          </a:stretch>
        </p:blipFill>
        <p:spPr>
          <a:xfrm>
            <a:off x="1009934" y="826824"/>
            <a:ext cx="7110484" cy="5352162"/>
          </a:xfrm>
          <a:prstGeom prst="rect">
            <a:avLst/>
          </a:prstGeom>
        </p:spPr>
      </p:pic>
    </p:spTree>
    <p:extLst>
      <p:ext uri="{BB962C8B-B14F-4D97-AF65-F5344CB8AC3E}">
        <p14:creationId xmlns:p14="http://schemas.microsoft.com/office/powerpoint/2010/main" val="14893975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09600" y="447675"/>
            <a:ext cx="7924800" cy="5962650"/>
          </a:xfrm>
          <a:prstGeom prst="rect">
            <a:avLst/>
          </a:prstGeom>
        </p:spPr>
      </p:pic>
    </p:spTree>
    <p:extLst>
      <p:ext uri="{BB962C8B-B14F-4D97-AF65-F5344CB8AC3E}">
        <p14:creationId xmlns:p14="http://schemas.microsoft.com/office/powerpoint/2010/main" val="22881444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14362" y="452437"/>
            <a:ext cx="7915275" cy="5953125"/>
          </a:xfrm>
          <a:prstGeom prst="rect">
            <a:avLst/>
          </a:prstGeom>
        </p:spPr>
      </p:pic>
    </p:spTree>
    <p:extLst>
      <p:ext uri="{BB962C8B-B14F-4D97-AF65-F5344CB8AC3E}">
        <p14:creationId xmlns:p14="http://schemas.microsoft.com/office/powerpoint/2010/main" val="38903214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19125" y="447675"/>
            <a:ext cx="7905750" cy="5962650"/>
          </a:xfrm>
          <a:prstGeom prst="rect">
            <a:avLst/>
          </a:prstGeom>
        </p:spPr>
      </p:pic>
    </p:spTree>
    <p:extLst>
      <p:ext uri="{BB962C8B-B14F-4D97-AF65-F5344CB8AC3E}">
        <p14:creationId xmlns:p14="http://schemas.microsoft.com/office/powerpoint/2010/main" val="5595150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91320" y="890848"/>
            <a:ext cx="8354230" cy="4903787"/>
          </a:xfrm>
        </p:spPr>
        <p:txBody>
          <a:bodyPr/>
          <a:lstStyle/>
          <a:p>
            <a:r>
              <a:rPr lang="en-IN" dirty="0"/>
              <a:t>An instance of a relational scheme R(A, B, C) has distinct values for attribute A. Can you conclude that A is a candidate key for R? </a:t>
            </a:r>
            <a:r>
              <a:rPr lang="en-IN" b="1" dirty="0"/>
              <a:t>[True\False</a:t>
            </a:r>
            <a:r>
              <a:rPr lang="en-IN" b="1" dirty="0" smtClean="0"/>
              <a:t>]</a:t>
            </a:r>
          </a:p>
          <a:p>
            <a:endParaRPr lang="en-IN" b="1" dirty="0"/>
          </a:p>
          <a:p>
            <a:r>
              <a:rPr lang="en-IN" dirty="0"/>
              <a:t>Consider the join of a relation R with a relation S. If R has m tuples and S has n tuples then the maximum and minimum sizes of the join respectively are </a:t>
            </a:r>
            <a:endParaRPr lang="en-IN" dirty="0" smtClean="0"/>
          </a:p>
          <a:p>
            <a:pPr marL="742950" lvl="2" indent="0">
              <a:buNone/>
            </a:pPr>
            <a:r>
              <a:rPr lang="en-IN" dirty="0" smtClean="0"/>
              <a:t>(</a:t>
            </a:r>
            <a:r>
              <a:rPr lang="en-IN" dirty="0"/>
              <a:t>a) m + n and 0</a:t>
            </a:r>
          </a:p>
          <a:p>
            <a:pPr marL="742950" lvl="2" indent="0">
              <a:buNone/>
            </a:pPr>
            <a:r>
              <a:rPr lang="en-IN" dirty="0"/>
              <a:t>(b) </a:t>
            </a:r>
            <a:r>
              <a:rPr lang="en-IN" dirty="0" err="1"/>
              <a:t>mn</a:t>
            </a:r>
            <a:r>
              <a:rPr lang="en-IN" dirty="0"/>
              <a:t> and 0</a:t>
            </a:r>
          </a:p>
          <a:p>
            <a:pPr marL="742950" lvl="2" indent="0">
              <a:buNone/>
            </a:pPr>
            <a:r>
              <a:rPr lang="en-IN" dirty="0"/>
              <a:t>(c) m + n and |m – n|</a:t>
            </a:r>
          </a:p>
          <a:p>
            <a:pPr marL="742950" lvl="2" indent="0">
              <a:buNone/>
            </a:pPr>
            <a:r>
              <a:rPr lang="en-IN" dirty="0"/>
              <a:t>(d) </a:t>
            </a:r>
            <a:r>
              <a:rPr lang="en-IN" dirty="0" err="1"/>
              <a:t>mn</a:t>
            </a:r>
            <a:r>
              <a:rPr lang="en-IN" dirty="0"/>
              <a:t> and m + n </a:t>
            </a:r>
            <a:endParaRPr lang="en-IN" dirty="0" smtClean="0"/>
          </a:p>
          <a:p>
            <a:endParaRPr lang="en-IN" dirty="0"/>
          </a:p>
          <a:p>
            <a:r>
              <a:rPr lang="en-IN" dirty="0" smtClean="0"/>
              <a:t>The </a:t>
            </a:r>
            <a:r>
              <a:rPr lang="en-IN" dirty="0"/>
              <a:t>relational algebra expression equivalent to the following tuple calculus expression:</a:t>
            </a:r>
          </a:p>
          <a:p>
            <a:pPr marL="0" indent="0">
              <a:buNone/>
            </a:pPr>
            <a:r>
              <a:rPr lang="en-IN" dirty="0" smtClean="0"/>
              <a:t>        {</a:t>
            </a:r>
            <a:r>
              <a:rPr lang="en-IN" dirty="0"/>
              <a:t>t/t ∈ R ∧ (t[A] = 10 ∧ t[B] = 200} is: </a:t>
            </a:r>
            <a:endParaRPr lang="en-IN" dirty="0" smtClean="0"/>
          </a:p>
          <a:p>
            <a:pPr marL="742950" lvl="2" indent="0">
              <a:buNone/>
            </a:pPr>
            <a:r>
              <a:rPr lang="en-IN" dirty="0" smtClean="0"/>
              <a:t>(</a:t>
            </a:r>
            <a:r>
              <a:rPr lang="en-IN" dirty="0"/>
              <a:t>A) </a:t>
            </a:r>
            <a:r>
              <a:rPr lang="el-GR" dirty="0"/>
              <a:t>σ (</a:t>
            </a:r>
            <a:r>
              <a:rPr lang="en-IN" dirty="0"/>
              <a:t>A=10∨B=20) (r)</a:t>
            </a:r>
          </a:p>
          <a:p>
            <a:pPr marL="742950" lvl="2" indent="0">
              <a:buNone/>
            </a:pPr>
            <a:r>
              <a:rPr lang="en-IN" dirty="0"/>
              <a:t>(B) </a:t>
            </a:r>
            <a:r>
              <a:rPr lang="el-GR" dirty="0"/>
              <a:t>σ (</a:t>
            </a:r>
            <a:r>
              <a:rPr lang="en-IN" dirty="0"/>
              <a:t>A=10) (r) ∪ </a:t>
            </a:r>
            <a:r>
              <a:rPr lang="el-GR" dirty="0"/>
              <a:t>σ (</a:t>
            </a:r>
            <a:r>
              <a:rPr lang="en-IN" dirty="0"/>
              <a:t>B=20) (r)</a:t>
            </a:r>
          </a:p>
          <a:p>
            <a:pPr marL="742950" lvl="2" indent="0">
              <a:buNone/>
            </a:pPr>
            <a:r>
              <a:rPr lang="en-IN" dirty="0"/>
              <a:t>(C) </a:t>
            </a:r>
            <a:r>
              <a:rPr lang="el-GR" dirty="0"/>
              <a:t>σ (</a:t>
            </a:r>
            <a:r>
              <a:rPr lang="en-IN" dirty="0"/>
              <a:t>A=10) (r) ∩ </a:t>
            </a:r>
            <a:r>
              <a:rPr lang="el-GR" dirty="0"/>
              <a:t>σ (</a:t>
            </a:r>
            <a:r>
              <a:rPr lang="en-IN" dirty="0"/>
              <a:t>B=20) (r)</a:t>
            </a:r>
          </a:p>
          <a:p>
            <a:pPr marL="742950" lvl="2" indent="0">
              <a:buNone/>
            </a:pPr>
            <a:r>
              <a:rPr lang="en-IN" dirty="0"/>
              <a:t>(D) </a:t>
            </a:r>
            <a:r>
              <a:rPr lang="el-GR" dirty="0"/>
              <a:t>σ (</a:t>
            </a:r>
            <a:r>
              <a:rPr lang="en-IN" dirty="0"/>
              <a:t>A=10) (r) - </a:t>
            </a:r>
            <a:r>
              <a:rPr lang="el-GR" dirty="0"/>
              <a:t>σ (</a:t>
            </a:r>
            <a:r>
              <a:rPr lang="en-IN" dirty="0"/>
              <a:t>B=20) (r)</a:t>
            </a:r>
            <a:endParaRPr lang="en-IN" dirty="0" smtClean="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356787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768350" y="727075"/>
            <a:ext cx="7707313" cy="4903787"/>
          </a:xfrm>
        </p:spPr>
        <p:txBody>
          <a:bodyPr/>
          <a:lstStyle/>
          <a:p>
            <a:endParaRPr lang="en-IN" dirty="0" smtClean="0"/>
          </a:p>
          <a:p>
            <a:r>
              <a:rPr lang="en-IN" dirty="0" smtClean="0"/>
              <a:t>With </a:t>
            </a:r>
            <a:r>
              <a:rPr lang="en-IN" dirty="0"/>
              <a:t>regard to the expressive power of the formal relational query languages, which of the following statements is true?</a:t>
            </a:r>
            <a:br>
              <a:rPr lang="en-IN" dirty="0"/>
            </a:br>
            <a:r>
              <a:rPr lang="en-IN" dirty="0" smtClean="0"/>
              <a:t>(a) Relational algebra is more powerful than relational calculus.</a:t>
            </a:r>
            <a:br>
              <a:rPr lang="en-IN" dirty="0" smtClean="0"/>
            </a:br>
            <a:r>
              <a:rPr lang="en-IN" dirty="0" smtClean="0"/>
              <a:t>(b) Relational algebra has the same power as relational calculus. </a:t>
            </a:r>
            <a:br>
              <a:rPr lang="en-IN" dirty="0" smtClean="0"/>
            </a:br>
            <a:r>
              <a:rPr lang="en-IN" dirty="0" smtClean="0"/>
              <a:t>(c) Relational algebra has the same power as safe relational calculus. </a:t>
            </a:r>
            <a:br>
              <a:rPr lang="en-IN" dirty="0" smtClean="0"/>
            </a:br>
            <a:r>
              <a:rPr lang="en-IN" dirty="0" smtClean="0"/>
              <a:t>(d) None of the above.</a:t>
            </a:r>
            <a:endParaRPr lang="en-IN" dirty="0"/>
          </a:p>
          <a:p>
            <a:endParaRPr lang="en-IN" dirty="0" smtClean="0"/>
          </a:p>
          <a:p>
            <a:r>
              <a:rPr lang="en-IN" dirty="0" smtClean="0"/>
              <a:t>Let </a:t>
            </a:r>
            <a:r>
              <a:rPr lang="en-IN" dirty="0"/>
              <a:t>R</a:t>
            </a:r>
            <a:r>
              <a:rPr lang="en-IN" baseline="-25000" dirty="0"/>
              <a:t>1</a:t>
            </a:r>
            <a:r>
              <a:rPr lang="en-IN" dirty="0"/>
              <a:t> (</a:t>
            </a:r>
            <a:r>
              <a:rPr lang="en-IN" u="sng" dirty="0"/>
              <a:t>A</a:t>
            </a:r>
            <a:r>
              <a:rPr lang="en-IN" dirty="0"/>
              <a:t>,B,C) and R</a:t>
            </a:r>
            <a:r>
              <a:rPr lang="en-IN" baseline="-25000" dirty="0"/>
              <a:t>2</a:t>
            </a:r>
            <a:r>
              <a:rPr lang="en-IN" dirty="0"/>
              <a:t> (</a:t>
            </a:r>
            <a:r>
              <a:rPr lang="en-IN" u="sng" dirty="0"/>
              <a:t>D</a:t>
            </a:r>
            <a:r>
              <a:rPr lang="en-IN" dirty="0"/>
              <a:t>,E) be two relation schema, where the primary keys are shown underlined, and let C be a foreign key in R</a:t>
            </a:r>
            <a:r>
              <a:rPr lang="en-IN" baseline="-25000" dirty="0"/>
              <a:t>1</a:t>
            </a:r>
            <a:r>
              <a:rPr lang="en-IN" dirty="0"/>
              <a:t> referring to R</a:t>
            </a:r>
            <a:r>
              <a:rPr lang="en-IN" baseline="-25000" dirty="0"/>
              <a:t>2</a:t>
            </a:r>
            <a:r>
              <a:rPr lang="en-IN" dirty="0"/>
              <a:t>. Suppose there is no violation of the above referential integrity constraint in the corresponding relation instances r</a:t>
            </a:r>
            <a:r>
              <a:rPr lang="en-IN" baseline="-25000" dirty="0"/>
              <a:t>1</a:t>
            </a:r>
            <a:r>
              <a:rPr lang="en-IN" dirty="0"/>
              <a:t> and r</a:t>
            </a:r>
            <a:r>
              <a:rPr lang="en-IN" baseline="-25000" dirty="0"/>
              <a:t>2</a:t>
            </a:r>
            <a:r>
              <a:rPr lang="en-IN" dirty="0"/>
              <a:t>. Which one of the following relational algebra expressions would necessarily produce an empty relation?</a:t>
            </a:r>
            <a:br>
              <a:rPr lang="en-IN" dirty="0"/>
            </a:br>
            <a:r>
              <a:rPr lang="en-IN" dirty="0"/>
              <a:t>(a) ⊓</a:t>
            </a:r>
            <a:r>
              <a:rPr lang="en-IN" baseline="-25000" dirty="0"/>
              <a:t>D</a:t>
            </a:r>
            <a:r>
              <a:rPr lang="en-IN" dirty="0"/>
              <a:t>(r</a:t>
            </a:r>
            <a:r>
              <a:rPr lang="en-IN" baseline="-25000" dirty="0"/>
              <a:t>2</a:t>
            </a:r>
            <a:r>
              <a:rPr lang="en-IN" dirty="0"/>
              <a:t>) - ⊓</a:t>
            </a:r>
            <a:r>
              <a:rPr lang="en-IN" baseline="-25000" dirty="0"/>
              <a:t>C</a:t>
            </a:r>
            <a:r>
              <a:rPr lang="en-IN" dirty="0"/>
              <a:t>(r</a:t>
            </a:r>
            <a:r>
              <a:rPr lang="en-IN" baseline="-25000" dirty="0"/>
              <a:t>1</a:t>
            </a:r>
            <a:r>
              <a:rPr lang="en-IN" dirty="0"/>
              <a:t>)</a:t>
            </a:r>
            <a:br>
              <a:rPr lang="en-IN" dirty="0"/>
            </a:br>
            <a:r>
              <a:rPr lang="en-IN" dirty="0"/>
              <a:t>(b) ⊓</a:t>
            </a:r>
            <a:r>
              <a:rPr lang="en-IN" baseline="-25000" dirty="0"/>
              <a:t>C</a:t>
            </a:r>
            <a:r>
              <a:rPr lang="en-IN" dirty="0"/>
              <a:t>(r</a:t>
            </a:r>
            <a:r>
              <a:rPr lang="en-IN" baseline="-25000" dirty="0"/>
              <a:t>1</a:t>
            </a:r>
            <a:r>
              <a:rPr lang="en-IN" dirty="0"/>
              <a:t>) - ⊓</a:t>
            </a:r>
            <a:r>
              <a:rPr lang="en-IN" baseline="-25000" dirty="0"/>
              <a:t>D</a:t>
            </a:r>
            <a:r>
              <a:rPr lang="en-IN" dirty="0"/>
              <a:t>(r</a:t>
            </a:r>
            <a:r>
              <a:rPr lang="en-IN" baseline="-25000" dirty="0"/>
              <a:t>2</a:t>
            </a:r>
            <a:r>
              <a:rPr lang="en-IN" dirty="0"/>
              <a:t>)</a:t>
            </a:r>
            <a:br>
              <a:rPr lang="en-IN" dirty="0"/>
            </a:br>
            <a:r>
              <a:rPr lang="en-IN" dirty="0"/>
              <a:t>(c) ⊓</a:t>
            </a:r>
            <a:r>
              <a:rPr lang="en-IN" baseline="-25000" dirty="0"/>
              <a:t>D</a:t>
            </a:r>
            <a:r>
              <a:rPr lang="en-IN" dirty="0"/>
              <a:t>(r</a:t>
            </a:r>
            <a:r>
              <a:rPr lang="en-IN" baseline="-25000" dirty="0"/>
              <a:t>1</a:t>
            </a:r>
            <a:r>
              <a:rPr lang="en-IN" dirty="0"/>
              <a:t> ⋈ </a:t>
            </a:r>
            <a:r>
              <a:rPr lang="en-IN" baseline="-25000" dirty="0"/>
              <a:t>C≠D</a:t>
            </a:r>
            <a:r>
              <a:rPr lang="en-IN" dirty="0"/>
              <a:t>r</a:t>
            </a:r>
            <a:r>
              <a:rPr lang="en-IN" baseline="-25000" dirty="0"/>
              <a:t>2</a:t>
            </a:r>
            <a:r>
              <a:rPr lang="en-IN" dirty="0"/>
              <a:t>)</a:t>
            </a:r>
            <a:br>
              <a:rPr lang="en-IN" dirty="0"/>
            </a:br>
            <a:r>
              <a:rPr lang="en-IN" dirty="0"/>
              <a:t>(d) ⊓</a:t>
            </a:r>
            <a:r>
              <a:rPr lang="en-IN" baseline="-25000" dirty="0"/>
              <a:t>C</a:t>
            </a:r>
            <a:r>
              <a:rPr lang="en-IN" dirty="0"/>
              <a:t>(r</a:t>
            </a:r>
            <a:r>
              <a:rPr lang="en-IN" baseline="-25000" dirty="0"/>
              <a:t>1</a:t>
            </a:r>
            <a:r>
              <a:rPr lang="en-IN" dirty="0"/>
              <a:t> ⋈ </a:t>
            </a:r>
            <a:r>
              <a:rPr lang="en-IN" baseline="-25000" dirty="0"/>
              <a:t>C≠D</a:t>
            </a:r>
            <a:r>
              <a:rPr lang="en-IN" dirty="0"/>
              <a:t>r</a:t>
            </a:r>
            <a:r>
              <a:rPr lang="en-IN" baseline="-25000" dirty="0"/>
              <a:t>2</a:t>
            </a:r>
            <a:r>
              <a:rPr lang="en-IN" dirty="0"/>
              <a:t>) </a:t>
            </a:r>
          </a:p>
          <a:p>
            <a:endParaRPr lang="en-IN" dirty="0"/>
          </a:p>
        </p:txBody>
      </p:sp>
    </p:spTree>
    <p:extLst>
      <p:ext uri="{BB962C8B-B14F-4D97-AF65-F5344CB8AC3E}">
        <p14:creationId xmlns:p14="http://schemas.microsoft.com/office/powerpoint/2010/main" val="37667081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68350" y="727074"/>
            <a:ext cx="7652318" cy="5455361"/>
          </a:xfrm>
          <a:prstGeom prst="rect">
            <a:avLst/>
          </a:prstGeom>
        </p:spPr>
      </p:pic>
    </p:spTree>
    <p:extLst>
      <p:ext uri="{BB962C8B-B14F-4D97-AF65-F5344CB8AC3E}">
        <p14:creationId xmlns:p14="http://schemas.microsoft.com/office/powerpoint/2010/main" val="2897622595"/>
      </p:ext>
    </p:extLst>
  </p:cSld>
  <p:clrMapOvr>
    <a:masterClrMapping/>
  </p:clrMapOvr>
</p:sld>
</file>

<file path=ppt/theme/theme1.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DB6</Template>
  <TotalTime>96018</TotalTime>
  <Words>5619</Words>
  <Application>Microsoft Office PowerPoint</Application>
  <PresentationFormat>On-screen Show (4:3)</PresentationFormat>
  <Paragraphs>900</Paragraphs>
  <Slides>98</Slides>
  <Notes>27</Notes>
  <HiddenSlides>0</HiddenSlides>
  <MMClips>0</MMClips>
  <ScaleCrop>false</ScaleCrop>
  <HeadingPairs>
    <vt:vector size="8" baseType="variant">
      <vt:variant>
        <vt:lpstr>Fonts Used</vt:lpstr>
      </vt:variant>
      <vt:variant>
        <vt:i4>14</vt:i4>
      </vt:variant>
      <vt:variant>
        <vt:lpstr>Theme</vt:lpstr>
      </vt:variant>
      <vt:variant>
        <vt:i4>1</vt:i4>
      </vt:variant>
      <vt:variant>
        <vt:lpstr>Slide Titles</vt:lpstr>
      </vt:variant>
      <vt:variant>
        <vt:i4>98</vt:i4>
      </vt:variant>
      <vt:variant>
        <vt:lpstr>Custom Shows</vt:lpstr>
      </vt:variant>
      <vt:variant>
        <vt:i4>1</vt:i4>
      </vt:variant>
    </vt:vector>
  </HeadingPairs>
  <TitlesOfParts>
    <vt:vector size="114" baseType="lpstr">
      <vt:lpstr>MS PGothic</vt:lpstr>
      <vt:lpstr>MS PGothic</vt:lpstr>
      <vt:lpstr>Arial</vt:lpstr>
      <vt:lpstr>Bodoni MT</vt:lpstr>
      <vt:lpstr>Cambria Math</vt:lpstr>
      <vt:lpstr>Helvetica</vt:lpstr>
      <vt:lpstr>Monotype Sorts</vt:lpstr>
      <vt:lpstr>Palatino-Roman</vt:lpstr>
      <vt:lpstr>Shonar Bangla</vt:lpstr>
      <vt:lpstr>Symbol</vt:lpstr>
      <vt:lpstr>Times New Roman</vt:lpstr>
      <vt:lpstr>Webdings</vt:lpstr>
      <vt:lpstr>Wingdings</vt:lpstr>
      <vt:lpstr>Wingdings 3</vt:lpstr>
      <vt:lpstr>2_db-5-grey</vt:lpstr>
      <vt:lpstr>Chapter 2: Intro to Relational Model</vt:lpstr>
      <vt:lpstr>Outline</vt:lpstr>
      <vt:lpstr>Example of a Instructor  Relation</vt:lpstr>
      <vt:lpstr>Relation Schema and Instance</vt:lpstr>
      <vt:lpstr>Attributes</vt:lpstr>
      <vt:lpstr>Database Schema</vt:lpstr>
      <vt:lpstr>Keys</vt:lpstr>
      <vt:lpstr>PowerPoint Presentation</vt:lpstr>
      <vt:lpstr>PowerPoint Presentation</vt:lpstr>
      <vt:lpstr>PowerPoint Presentation</vt:lpstr>
      <vt:lpstr>Example foreign key</vt:lpstr>
      <vt:lpstr>PowerPoint Presentation</vt:lpstr>
      <vt:lpstr>Schema Diagram for University Database</vt:lpstr>
      <vt:lpstr>PowerPoint Presentation</vt:lpstr>
      <vt:lpstr>Constraints </vt:lpstr>
      <vt:lpstr>PowerPoint Presentation</vt:lpstr>
      <vt:lpstr>PowerPoint Presentation</vt:lpstr>
      <vt:lpstr>PowerPoint Presentation</vt:lpstr>
      <vt:lpstr>PowerPoint Presentation</vt:lpstr>
      <vt:lpstr>PowerPoint Presentation</vt:lpstr>
      <vt:lpstr>PowerPoint Presentation</vt:lpstr>
      <vt:lpstr>RIC violation</vt:lpstr>
      <vt:lpstr>PowerPoint Presentation</vt:lpstr>
      <vt:lpstr>SQL constraints</vt:lpstr>
      <vt:lpstr>Relational Query Languages</vt:lpstr>
      <vt:lpstr>Relational Algebra</vt:lpstr>
      <vt:lpstr>Relational Algebra</vt:lpstr>
      <vt:lpstr>Operators</vt:lpstr>
      <vt:lpstr>                                    Relation</vt:lpstr>
      <vt:lpstr>  </vt:lpstr>
      <vt:lpstr>1. Select Operation</vt:lpstr>
      <vt:lpstr>Select Operation (Cont.)</vt:lpstr>
      <vt:lpstr>Examples</vt:lpstr>
      <vt:lpstr>2. Project Operation</vt:lpstr>
      <vt:lpstr>Project Operation Example</vt:lpstr>
      <vt:lpstr>Composition of project &amp; select Operations</vt:lpstr>
      <vt:lpstr>Examples</vt:lpstr>
      <vt:lpstr>Merging relations</vt:lpstr>
      <vt:lpstr>3. Cartesian-Product Operation</vt:lpstr>
      <vt:lpstr>The  instructor  X  teaches  table</vt:lpstr>
      <vt:lpstr>Examples </vt:lpstr>
      <vt:lpstr>PowerPoint Presentation</vt:lpstr>
      <vt:lpstr>PowerPoint Presentation</vt:lpstr>
      <vt:lpstr>4. Natural Join Operation</vt:lpstr>
      <vt:lpstr>Natural Join Operation – Example</vt:lpstr>
      <vt:lpstr>Examples</vt:lpstr>
      <vt:lpstr>4.1 Theta Join Operation (Cont.)</vt:lpstr>
      <vt:lpstr>5. Outer join Operator</vt:lpstr>
      <vt:lpstr>5.1 left outer join </vt:lpstr>
      <vt:lpstr>5.2 right outer join </vt:lpstr>
      <vt:lpstr>5.3 Full Outer join </vt:lpstr>
      <vt:lpstr>6. Additional Operator</vt:lpstr>
      <vt:lpstr>6.1 Union Operation</vt:lpstr>
      <vt:lpstr>Union Operation (Cont.)</vt:lpstr>
      <vt:lpstr>Example</vt:lpstr>
      <vt:lpstr>6.2 Set-Intersection Operation</vt:lpstr>
      <vt:lpstr>Example </vt:lpstr>
      <vt:lpstr>6.3 Set Difference Operation</vt:lpstr>
      <vt:lpstr>Example </vt:lpstr>
      <vt:lpstr>6.4 Division operator </vt:lpstr>
      <vt:lpstr>Example</vt:lpstr>
      <vt:lpstr>6.5 The Rename Operation </vt:lpstr>
      <vt:lpstr>6.6 The Assignment  Operation </vt:lpstr>
      <vt:lpstr>Equivalent Queries</vt:lpstr>
      <vt:lpstr>Equivalent Queries</vt:lpstr>
      <vt:lpstr>Exercise</vt:lpstr>
      <vt:lpstr>Example 1</vt:lpstr>
      <vt:lpstr>Example 2 </vt:lpstr>
      <vt:lpstr>Example Queries</vt:lpstr>
      <vt:lpstr>Example Queries</vt:lpstr>
      <vt:lpstr>PowerPoint Presentation</vt:lpstr>
      <vt:lpstr>Example 3</vt:lpstr>
      <vt:lpstr>Continue..</vt:lpstr>
      <vt:lpstr>Example 4</vt:lpstr>
      <vt:lpstr>PowerPoint Presentation</vt:lpstr>
      <vt:lpstr>Example 5</vt:lpstr>
      <vt:lpstr>PowerPoint Presentation</vt:lpstr>
      <vt:lpstr>PowerPoint Presentation</vt:lpstr>
      <vt:lpstr>Example </vt:lpstr>
      <vt:lpstr>PowerPoint Presentation</vt:lpstr>
      <vt:lpstr>Tuple and domain relational calculus</vt:lpstr>
      <vt:lpstr>PowerPoint Presentation</vt:lpstr>
      <vt:lpstr>Examples</vt:lpstr>
      <vt:lpstr>PowerPoint Presentation</vt:lpstr>
      <vt:lpstr>PowerPoint Presentation</vt:lpstr>
      <vt:lpstr>PowerPoint Presentation</vt:lpstr>
      <vt:lpstr>PowerPoint Presentation</vt:lpstr>
      <vt:lpstr>Domain Relational Calculus</vt:lpstr>
      <vt:lpstr>PowerPoint Presentation</vt:lpstr>
      <vt:lpstr>PowerPoint Presentation</vt:lpstr>
      <vt:lpstr>Miscellaneous</vt:lpstr>
      <vt:lpstr> Miscellaneous </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Relational Database Design</dc:title>
  <dc:creator>Marilyn Turnamian</dc:creator>
  <cp:lastModifiedBy>ECEEIC258</cp:lastModifiedBy>
  <cp:revision>960</cp:revision>
  <cp:lastPrinted>1999-06-28T19:27:31Z</cp:lastPrinted>
  <dcterms:created xsi:type="dcterms:W3CDTF">2009-12-21T15:40:22Z</dcterms:created>
  <dcterms:modified xsi:type="dcterms:W3CDTF">2020-02-03T06:35:26Z</dcterms:modified>
</cp:coreProperties>
</file>